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3"/>
  </p:notesMasterIdLst>
  <p:handoutMasterIdLst>
    <p:handoutMasterId r:id="rId44"/>
  </p:handoutMasterIdLst>
  <p:sldIdLst>
    <p:sldId id="303" r:id="rId5"/>
    <p:sldId id="621" r:id="rId6"/>
    <p:sldId id="939" r:id="rId7"/>
    <p:sldId id="950" r:id="rId8"/>
    <p:sldId id="933" r:id="rId9"/>
    <p:sldId id="964" r:id="rId10"/>
    <p:sldId id="972" r:id="rId11"/>
    <p:sldId id="962" r:id="rId12"/>
    <p:sldId id="969" r:id="rId13"/>
    <p:sldId id="970" r:id="rId14"/>
    <p:sldId id="869" r:id="rId15"/>
    <p:sldId id="896" r:id="rId16"/>
    <p:sldId id="888" r:id="rId17"/>
    <p:sldId id="889" r:id="rId18"/>
    <p:sldId id="883" r:id="rId19"/>
    <p:sldId id="884" r:id="rId20"/>
    <p:sldId id="887" r:id="rId21"/>
    <p:sldId id="885" r:id="rId22"/>
    <p:sldId id="886" r:id="rId23"/>
    <p:sldId id="737" r:id="rId24"/>
    <p:sldId id="951" r:id="rId25"/>
    <p:sldId id="635" r:id="rId26"/>
    <p:sldId id="627" r:id="rId27"/>
    <p:sldId id="861" r:id="rId28"/>
    <p:sldId id="965" r:id="rId29"/>
    <p:sldId id="865" r:id="rId30"/>
    <p:sldId id="934" r:id="rId31"/>
    <p:sldId id="966" r:id="rId32"/>
    <p:sldId id="938" r:id="rId33"/>
    <p:sldId id="967" r:id="rId34"/>
    <p:sldId id="943" r:id="rId35"/>
    <p:sldId id="944" r:id="rId36"/>
    <p:sldId id="968" r:id="rId37"/>
    <p:sldId id="932" r:id="rId38"/>
    <p:sldId id="961" r:id="rId39"/>
    <p:sldId id="935" r:id="rId40"/>
    <p:sldId id="971" r:id="rId41"/>
    <p:sldId id="704" r:id="rId4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9A293F-E85A-4131-86EF-88E5A2636E9B}" v="2" dt="2021-12-08T22:45:35.85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55" autoAdjust="0"/>
    <p:restoredTop sz="92197" autoAdjust="0"/>
  </p:normalViewPr>
  <p:slideViewPr>
    <p:cSldViewPr snapToGrid="0">
      <p:cViewPr varScale="1">
        <p:scale>
          <a:sx n="61" d="100"/>
          <a:sy n="61" d="100"/>
        </p:scale>
        <p:origin x="384"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42B3C27A-B663-4847-8DF7-41FCECC9C753}"/>
    <pc:docChg chg="modSld">
      <pc:chgData name="Thomas Tovinger" userId="d52090d9-82c6-45ae-b052-95c46e96cc30" providerId="ADAL" clId="{42B3C27A-B663-4847-8DF7-41FCECC9C753}" dt="2021-12-08T22:53:24.900" v="0" actId="20577"/>
      <pc:docMkLst>
        <pc:docMk/>
      </pc:docMkLst>
      <pc:sldChg chg="modSp mod">
        <pc:chgData name="Thomas Tovinger" userId="d52090d9-82c6-45ae-b052-95c46e96cc30" providerId="ADAL" clId="{42B3C27A-B663-4847-8DF7-41FCECC9C753}" dt="2021-12-08T22:53:24.900" v="0" actId="20577"/>
        <pc:sldMkLst>
          <pc:docMk/>
          <pc:sldMk cId="1070063465" sldId="621"/>
        </pc:sldMkLst>
        <pc:spChg chg="mod">
          <ac:chgData name="Thomas Tovinger" userId="d52090d9-82c6-45ae-b052-95c46e96cc30" providerId="ADAL" clId="{42B3C27A-B663-4847-8DF7-41FCECC9C753}" dt="2021-12-08T22:53:24.900" v="0" actId="20577"/>
          <ac:spMkLst>
            <pc:docMk/>
            <pc:sldMk cId="1070063465" sldId="621"/>
            <ac:spMk id="9219"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12/8/2021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1456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3941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4639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SP-211534, TSG SA#94-e,</a:t>
            </a:r>
            <a:r>
              <a:rPr lang="en-GB" sz="1100" b="1" spc="300" baseline="0" dirty="0">
                <a:ea typeface="+mn-ea"/>
                <a:cs typeface="Arial" panose="020B0604020202020204" pitchFamily="34" charset="0"/>
              </a:rPr>
              <a:t> E-meeting 14-20 December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89E_Electronic/Docs/SP-210861.zip"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hyperlink" Target="http://www.3gpp.org/ftp/tsg_sa/TSG_SA/TSGS_88E_Electronic/Docs/SP-200467.zip"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89E_Electronic/Docs/SP-200771.zip" TargetMode="Externa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89E_Electronic/Docs/SP-200767.zip"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0.zip"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1.zip"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SA#94-e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OAM Work Items / Study Items (2)</a:t>
            </a:r>
          </a:p>
        </p:txBody>
      </p:sp>
      <p:graphicFrame>
        <p:nvGraphicFramePr>
          <p:cNvPr id="3" name="表格 2"/>
          <p:cNvGraphicFramePr>
            <a:graphicFrameLocks noGrp="1"/>
          </p:cNvGraphicFramePr>
          <p:nvPr>
            <p:extLst>
              <p:ext uri="{D42A27DB-BD31-4B8C-83A1-F6EECF244321}">
                <p14:modId xmlns:p14="http://schemas.microsoft.com/office/powerpoint/2010/main" val="4088079444"/>
              </p:ext>
            </p:extLst>
          </p:nvPr>
        </p:nvGraphicFramePr>
        <p:xfrm>
          <a:off x="1190798" y="1172405"/>
          <a:ext cx="8017998" cy="3830989"/>
        </p:xfrm>
        <a:graphic>
          <a:graphicData uri="http://schemas.openxmlformats.org/drawingml/2006/table">
            <a:tbl>
              <a:tblPr/>
              <a:tblGrid>
                <a:gridCol w="1695719">
                  <a:extLst>
                    <a:ext uri="{9D8B030D-6E8A-4147-A177-3AD203B41FA5}">
                      <a16:colId xmlns:a16="http://schemas.microsoft.com/office/drawing/2014/main" val="20000"/>
                    </a:ext>
                  </a:extLst>
                </a:gridCol>
                <a:gridCol w="6322279">
                  <a:extLst>
                    <a:ext uri="{9D8B030D-6E8A-4147-A177-3AD203B41FA5}">
                      <a16:colId xmlns:a16="http://schemas.microsoft.com/office/drawing/2014/main" val="20003"/>
                    </a:ext>
                  </a:extLst>
                </a:gridCol>
              </a:tblGrid>
              <a:tr h="35756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340963">
                <a:tc>
                  <a:txBody>
                    <a:bodyPr/>
                    <a:lstStyle/>
                    <a:p>
                      <a:pPr algn="l" fontAlgn="t"/>
                      <a:r>
                        <a:rPr lang="en-GB" sz="1400" b="0" i="0" u="none" strike="noStrike" dirty="0">
                          <a:solidFill>
                            <a:srgbClr val="000000"/>
                          </a:solidFill>
                          <a:effectLst/>
                          <a:latin typeface="+mn-lt"/>
                        </a:rPr>
                        <a:t>SP-211441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WID on Enhancements of EE for 5G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0963">
                <a:tc>
                  <a:txBody>
                    <a:bodyPr/>
                    <a:lstStyle/>
                    <a:p>
                      <a:pPr algn="l" fontAlgn="t"/>
                      <a:r>
                        <a:rPr lang="en-GB" sz="1400" b="0" i="0" u="none" strike="noStrike">
                          <a:solidFill>
                            <a:srgbClr val="000000"/>
                          </a:solidFill>
                          <a:effectLst/>
                          <a:latin typeface="+mn-lt"/>
                        </a:rPr>
                        <a:t>SP-211442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Deterministic Communication Service Assurance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8785">
                <a:tc>
                  <a:txBody>
                    <a:bodyPr/>
                    <a:lstStyle/>
                    <a:p>
                      <a:pPr algn="l" fontAlgn="t"/>
                      <a:r>
                        <a:rPr lang="en-GB" sz="1400" b="0" i="0" u="none" strike="noStrike">
                          <a:solidFill>
                            <a:srgbClr val="000000"/>
                          </a:solidFill>
                          <a:effectLst/>
                          <a:latin typeface="+mn-lt"/>
                        </a:rPr>
                        <a:t>SP-211443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AI/ ML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8785">
                <a:tc>
                  <a:txBody>
                    <a:bodyPr/>
                    <a:lstStyle/>
                    <a:p>
                      <a:pPr algn="l" fontAlgn="t"/>
                      <a:r>
                        <a:rPr lang="en-GB" sz="1400" b="0" i="0" u="none" strike="noStrike">
                          <a:solidFill>
                            <a:srgbClr val="000000"/>
                          </a:solidFill>
                          <a:effectLst/>
                          <a:latin typeface="+mn-lt"/>
                        </a:rPr>
                        <a:t>SP-211444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Network and Service Operations for Energy Utilities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07744006"/>
                  </a:ext>
                </a:extLst>
              </a:tr>
              <a:tr h="398785">
                <a:tc>
                  <a:txBody>
                    <a:bodyPr/>
                    <a:lstStyle/>
                    <a:p>
                      <a:pPr algn="l" fontAlgn="t"/>
                      <a:r>
                        <a:rPr lang="en-GB" sz="1400" b="0" i="0" u="none" strike="noStrike">
                          <a:solidFill>
                            <a:srgbClr val="000000"/>
                          </a:solidFill>
                          <a:effectLst/>
                          <a:latin typeface="+mn-lt"/>
                        </a:rPr>
                        <a:t>SP-211445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evaluation of autonomous network levels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26999762"/>
                  </a:ext>
                </a:extLst>
              </a:tr>
              <a:tr h="398785">
                <a:tc>
                  <a:txBody>
                    <a:bodyPr/>
                    <a:lstStyle/>
                    <a:p>
                      <a:pPr algn="l" fontAlgn="t"/>
                      <a:r>
                        <a:rPr lang="en-GB" sz="1400" b="0" i="0" u="none" strike="noStrike">
                          <a:solidFill>
                            <a:srgbClr val="000000"/>
                          </a:solidFill>
                          <a:effectLst/>
                          <a:latin typeface="+mn-lt"/>
                        </a:rPr>
                        <a:t>SP-211446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New Study on enhancement of autonomous network levels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7862345"/>
                  </a:ext>
                </a:extLst>
              </a:tr>
              <a:tr h="398785">
                <a:tc>
                  <a:txBody>
                    <a:bodyPr/>
                    <a:lstStyle/>
                    <a:p>
                      <a:pPr algn="l" fontAlgn="t"/>
                      <a:r>
                        <a:rPr lang="en-GB" sz="1400" b="0" i="0" u="none" strike="noStrike">
                          <a:solidFill>
                            <a:srgbClr val="000000"/>
                          </a:solidFill>
                          <a:effectLst/>
                          <a:latin typeface="+mn-lt"/>
                        </a:rPr>
                        <a:t>SP-211449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New WID on Network slicing provisioning rules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4714258"/>
                  </a:ext>
                </a:extLst>
              </a:tr>
              <a:tr h="398785">
                <a:tc>
                  <a:txBody>
                    <a:bodyPr/>
                    <a:lstStyle/>
                    <a:p>
                      <a:pPr algn="l" fontAlgn="t"/>
                      <a:r>
                        <a:rPr lang="en-GB" sz="1400" b="0" i="0" u="none" strike="noStrike">
                          <a:solidFill>
                            <a:srgbClr val="000000"/>
                          </a:solidFill>
                          <a:effectLst/>
                          <a:latin typeface="+mn-lt"/>
                        </a:rPr>
                        <a:t>SP-211450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New Study on enhanced intent driven management services for mobile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4503808"/>
                  </a:ext>
                </a:extLst>
              </a:tr>
              <a:tr h="398785">
                <a:tc>
                  <a:txBody>
                    <a:bodyPr/>
                    <a:lstStyle/>
                    <a:p>
                      <a:pPr algn="l" fontAlgn="t"/>
                      <a:r>
                        <a:rPr lang="en-GB" sz="1400" b="0" i="0" u="none" strike="noStrike">
                          <a:solidFill>
                            <a:srgbClr val="000000"/>
                          </a:solidFill>
                          <a:effectLst/>
                          <a:latin typeface="+mn-lt"/>
                        </a:rPr>
                        <a:t>SP-211451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Revised Study on Enhancement of service 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73779672"/>
                  </a:ext>
                </a:extLst>
              </a:tr>
            </a:tbl>
          </a:graphicData>
        </a:graphic>
      </p:graphicFrame>
    </p:spTree>
    <p:extLst>
      <p:ext uri="{BB962C8B-B14F-4D97-AF65-F5344CB8AC3E}">
        <p14:creationId xmlns:p14="http://schemas.microsoft.com/office/powerpoint/2010/main" val="206022817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ongoing WIs/SIs</a:t>
            </a:r>
          </a:p>
        </p:txBody>
      </p:sp>
      <p:graphicFrame>
        <p:nvGraphicFramePr>
          <p:cNvPr id="12" name="表格 11"/>
          <p:cNvGraphicFramePr>
            <a:graphicFrameLocks noGrp="1"/>
          </p:cNvGraphicFramePr>
          <p:nvPr/>
        </p:nvGraphicFramePr>
        <p:xfrm>
          <a:off x="5541665" y="1036314"/>
          <a:ext cx="6486211" cy="5249396"/>
        </p:xfrm>
        <a:graphic>
          <a:graphicData uri="http://schemas.openxmlformats.org/drawingml/2006/table">
            <a:tbl>
              <a:tblPr>
                <a:tableStyleId>{5C22544A-7EE6-4342-B048-85BDC9FD1C3A}</a:tableStyleId>
              </a:tblPr>
              <a:tblGrid>
                <a:gridCol w="276331">
                  <a:extLst>
                    <a:ext uri="{9D8B030D-6E8A-4147-A177-3AD203B41FA5}">
                      <a16:colId xmlns:a16="http://schemas.microsoft.com/office/drawing/2014/main" val="20000"/>
                    </a:ext>
                  </a:extLst>
                </a:gridCol>
                <a:gridCol w="4265525">
                  <a:extLst>
                    <a:ext uri="{9D8B030D-6E8A-4147-A177-3AD203B41FA5}">
                      <a16:colId xmlns:a16="http://schemas.microsoft.com/office/drawing/2014/main" val="20001"/>
                    </a:ext>
                  </a:extLst>
                </a:gridCol>
                <a:gridCol w="1268113">
                  <a:extLst>
                    <a:ext uri="{9D8B030D-6E8A-4147-A177-3AD203B41FA5}">
                      <a16:colId xmlns:a16="http://schemas.microsoft.com/office/drawing/2014/main" val="20002"/>
                    </a:ext>
                  </a:extLst>
                </a:gridCol>
                <a:gridCol w="676242">
                  <a:extLst>
                    <a:ext uri="{9D8B030D-6E8A-4147-A177-3AD203B41FA5}">
                      <a16:colId xmlns:a16="http://schemas.microsoft.com/office/drawing/2014/main" val="20003"/>
                    </a:ext>
                  </a:extLst>
                </a:gridCol>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85159">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04956">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0"/>
                  </a:ext>
                </a:extLst>
              </a:tr>
              <a:tr h="196989">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1"/>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2"/>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3"/>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4"/>
                  </a:ext>
                </a:extLst>
              </a:tr>
            </a:tbl>
          </a:graphicData>
        </a:graphic>
      </p:graphicFrame>
      <p:graphicFrame>
        <p:nvGraphicFramePr>
          <p:cNvPr id="13" name="表格 12"/>
          <p:cNvGraphicFramePr>
            <a:graphicFrameLocks noGrp="1"/>
          </p:cNvGraphicFramePr>
          <p:nvPr/>
        </p:nvGraphicFramePr>
        <p:xfrm>
          <a:off x="120651" y="1922307"/>
          <a:ext cx="5330580" cy="4363403"/>
        </p:xfrm>
        <a:graphic>
          <a:graphicData uri="http://schemas.openxmlformats.org/drawingml/2006/table">
            <a:tbl>
              <a:tblPr>
                <a:tableStyleId>{5C22544A-7EE6-4342-B048-85BDC9FD1C3A}</a:tableStyleId>
              </a:tblPr>
              <a:tblGrid>
                <a:gridCol w="291331">
                  <a:extLst>
                    <a:ext uri="{9D8B030D-6E8A-4147-A177-3AD203B41FA5}">
                      <a16:colId xmlns:a16="http://schemas.microsoft.com/office/drawing/2014/main" val="20000"/>
                    </a:ext>
                  </a:extLst>
                </a:gridCol>
                <a:gridCol w="3268317">
                  <a:extLst>
                    <a:ext uri="{9D8B030D-6E8A-4147-A177-3AD203B41FA5}">
                      <a16:colId xmlns:a16="http://schemas.microsoft.com/office/drawing/2014/main" val="20001"/>
                    </a:ext>
                  </a:extLst>
                </a:gridCol>
                <a:gridCol w="98211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solidFill>
                      <a:schemeClr val="tx2">
                        <a:lumMod val="20000"/>
                        <a:lumOff val="80000"/>
                      </a:schemeClr>
                    </a:solidFill>
                  </a:tcPr>
                </a:tc>
                <a:tc>
                  <a:txBody>
                    <a:bodyPr/>
                    <a:lstStyle/>
                    <a:p>
                      <a:pPr algn="l">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FS_CICDNS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FS_eSBMA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910031</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FS_NSCE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910026</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on autonomous network 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5"/>
                  </a:ext>
                </a:extLst>
              </a:tr>
              <a:tr h="0">
                <a:tc>
                  <a:txBody>
                    <a:bodyPr/>
                    <a:lstStyle/>
                    <a:p>
                      <a:pPr marL="0" algn="l"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on management and orchestration aspects with integrated satellite components in a 5G 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6"/>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on enhancement of Management Data Analytics 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7"/>
                  </a:ext>
                </a:extLst>
              </a:tr>
              <a:tr h="0">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(finished) </a:t>
                      </a:r>
                      <a:r>
                        <a:rPr lang="en-US" sz="11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8"/>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on access control for management service</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9"/>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 Study on new aspects of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(finished) 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 Study on network slice management enhancements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860022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2"/>
                  </a:ext>
                </a:extLst>
              </a:tr>
            </a:tbl>
          </a:graphicData>
        </a:graphic>
      </p:graphicFrame>
      <p:sp>
        <p:nvSpPr>
          <p:cNvPr id="14" name="矩形 13"/>
          <p:cNvSpPr/>
          <p:nvPr/>
        </p:nvSpPr>
        <p:spPr>
          <a:xfrm>
            <a:off x="160845" y="1016000"/>
            <a:ext cx="5380820" cy="830997"/>
          </a:xfrm>
          <a:prstGeom prst="rect">
            <a:avLst/>
          </a:prstGeom>
        </p:spPr>
        <p:txBody>
          <a:bodyPr wrap="square">
            <a:spAutoFit/>
          </a:bodyPr>
          <a:lstStyle/>
          <a:p>
            <a:r>
              <a:rPr lang="en-US" altLang="zh-CN" sz="1600" b="1" dirty="0">
                <a:solidFill>
                  <a:srgbClr val="0000FF"/>
                </a:solidFill>
                <a:latin typeface="+mn-lt"/>
              </a:rPr>
              <a:t>31 ongoing WIs/SIs, 8 finished SIs, 3 finished WIs</a:t>
            </a:r>
          </a:p>
          <a:p>
            <a:pPr marL="285750" indent="-285750">
              <a:buFont typeface="Wingdings" panose="05000000000000000000" pitchFamily="2" charset="2"/>
              <a:buChar char="Ø"/>
            </a:pPr>
            <a:r>
              <a:rPr lang="en-US" altLang="zh-CN" sz="1600" b="1" dirty="0">
                <a:solidFill>
                  <a:srgbClr val="0000FF"/>
                </a:solidFill>
                <a:latin typeface="+mn-lt"/>
              </a:rPr>
              <a:t>20 ongoing WIs, 3 finished WIs, 1 WI wait for SA approval</a:t>
            </a:r>
          </a:p>
          <a:p>
            <a:pPr marL="285750" indent="-285750">
              <a:buFont typeface="Wingdings" panose="05000000000000000000" pitchFamily="2" charset="2"/>
              <a:buChar char="Ø"/>
            </a:pPr>
            <a:r>
              <a:rPr lang="en-US" altLang="zh-CN" sz="1600" b="1" dirty="0">
                <a:solidFill>
                  <a:srgbClr val="0000FF"/>
                </a:solidFill>
                <a:latin typeface="+mn-lt"/>
              </a:rPr>
              <a:t>4 ongoing SIs, 8 finished SIs</a:t>
            </a:r>
          </a:p>
        </p:txBody>
      </p:sp>
    </p:spTree>
    <p:extLst>
      <p:ext uri="{BB962C8B-B14F-4D97-AF65-F5344CB8AC3E}">
        <p14:creationId xmlns:p14="http://schemas.microsoft.com/office/powerpoint/2010/main" val="2550203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12" name="表格 11"/>
          <p:cNvGraphicFramePr>
            <a:graphicFrameLocks noGrp="1"/>
          </p:cNvGraphicFramePr>
          <p:nvPr/>
        </p:nvGraphicFramePr>
        <p:xfrm>
          <a:off x="6536539" y="1214437"/>
          <a:ext cx="5255217" cy="1957557"/>
        </p:xfrm>
        <a:graphic>
          <a:graphicData uri="http://schemas.openxmlformats.org/drawingml/2006/table">
            <a:tbl>
              <a:tblPr>
                <a:tableStyleId>{5C22544A-7EE6-4342-B048-85BDC9FD1C3A}</a:tableStyleId>
              </a:tblPr>
              <a:tblGrid>
                <a:gridCol w="164877">
                  <a:extLst>
                    <a:ext uri="{9D8B030D-6E8A-4147-A177-3AD203B41FA5}">
                      <a16:colId xmlns:a16="http://schemas.microsoft.com/office/drawing/2014/main" val="20000"/>
                    </a:ext>
                  </a:extLst>
                </a:gridCol>
                <a:gridCol w="1810843">
                  <a:extLst>
                    <a:ext uri="{9D8B030D-6E8A-4147-A177-3AD203B41FA5}">
                      <a16:colId xmlns:a16="http://schemas.microsoft.com/office/drawing/2014/main" val="20001"/>
                    </a:ext>
                  </a:extLst>
                </a:gridCol>
                <a:gridCol w="1580777">
                  <a:extLst>
                    <a:ext uri="{9D8B030D-6E8A-4147-A177-3AD203B41FA5}">
                      <a16:colId xmlns:a16="http://schemas.microsoft.com/office/drawing/2014/main" val="20002"/>
                    </a:ext>
                  </a:extLst>
                </a:gridCol>
                <a:gridCol w="789867">
                  <a:extLst>
                    <a:ext uri="{9D8B030D-6E8A-4147-A177-3AD203B41FA5}">
                      <a16:colId xmlns:a16="http://schemas.microsoft.com/office/drawing/2014/main" val="20003"/>
                    </a:ext>
                  </a:extLst>
                </a:gridCol>
                <a:gridCol w="908853">
                  <a:extLst>
                    <a:ext uri="{9D8B030D-6E8A-4147-A177-3AD203B41FA5}">
                      <a16:colId xmlns:a16="http://schemas.microsoft.com/office/drawing/2014/main" val="20004"/>
                    </a:ext>
                  </a:extLst>
                </a:gridCol>
              </a:tblGrid>
              <a:tr h="345882">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4">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a:effectLst/>
                          <a:latin typeface="Arial" panose="020B0604020202020204" pitchFamily="34" charset="0"/>
                          <a:ea typeface="+mn-ea"/>
                          <a:cs typeface="Arial" panose="020B0604020202020204" pitchFamily="34" charset="0"/>
                        </a:rPr>
                        <a:t>Intelligence and Automation</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New WID on Self-Configuration of RAN </a:t>
                      </a:r>
                      <a:r>
                        <a:rPr lang="en-US" sz="105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Nes</a:t>
                      </a:r>
                      <a:r>
                        <a:rPr lang="en-US"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3"/>
                  </a:ext>
                </a:extLst>
              </a:tr>
              <a:tr h="185159">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New WID on network slicing provisioning rules</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mn-ea"/>
                          <a:cs typeface="Arial" panose="020B0604020202020204" pitchFamily="34" charset="0"/>
                        </a:rPr>
                        <a:t>Ericsson </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NSRULE</a:t>
                      </a: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8515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a:solidFill>
                            <a:schemeClr val="dk1"/>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宋体" panose="02010600030101010101" pitchFamily="2" charset="-122"/>
                          <a:cs typeface="Arial" panose="020B0604020202020204" pitchFamily="34" charset="0"/>
                        </a:rPr>
                        <a:t>3</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New WID on enhancements of EE for 5G phase 2</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mn-ea"/>
                          <a:cs typeface="Arial" panose="020B0604020202020204" pitchFamily="34" charset="0"/>
                        </a:rPr>
                        <a:t>Orange</a:t>
                      </a:r>
                      <a:endParaRPr lang="zh-CN" sz="105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EE5GPLUS_Ph2</a:t>
                      </a: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1050" kern="120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3267207660"/>
              </p:ext>
            </p:extLst>
          </p:nvPr>
        </p:nvGraphicFramePr>
        <p:xfrm>
          <a:off x="346740" y="1214437"/>
          <a:ext cx="6070535" cy="4885373"/>
        </p:xfrm>
        <a:graphic>
          <a:graphicData uri="http://schemas.openxmlformats.org/drawingml/2006/table">
            <a:tbl>
              <a:tblPr>
                <a:tableStyleId>{5C22544A-7EE6-4342-B048-85BDC9FD1C3A}</a:tableStyleId>
              </a:tblPr>
              <a:tblGrid>
                <a:gridCol w="284686">
                  <a:extLst>
                    <a:ext uri="{9D8B030D-6E8A-4147-A177-3AD203B41FA5}">
                      <a16:colId xmlns:a16="http://schemas.microsoft.com/office/drawing/2014/main" val="20000"/>
                    </a:ext>
                  </a:extLst>
                </a:gridCol>
                <a:gridCol w="2693276">
                  <a:extLst>
                    <a:ext uri="{9D8B030D-6E8A-4147-A177-3AD203B41FA5}">
                      <a16:colId xmlns:a16="http://schemas.microsoft.com/office/drawing/2014/main" val="20001"/>
                    </a:ext>
                  </a:extLst>
                </a:gridCol>
                <a:gridCol w="861538">
                  <a:extLst>
                    <a:ext uri="{9D8B030D-6E8A-4147-A177-3AD203B41FA5}">
                      <a16:colId xmlns:a16="http://schemas.microsoft.com/office/drawing/2014/main" val="20002"/>
                    </a:ext>
                  </a:extLst>
                </a:gridCol>
                <a:gridCol w="861538">
                  <a:extLst>
                    <a:ext uri="{9D8B030D-6E8A-4147-A177-3AD203B41FA5}">
                      <a16:colId xmlns:a16="http://schemas.microsoft.com/office/drawing/2014/main" val="20003"/>
                    </a:ext>
                  </a:extLst>
                </a:gridCol>
                <a:gridCol w="1369497">
                  <a:extLst>
                    <a:ext uri="{9D8B030D-6E8A-4147-A177-3AD203B41FA5}">
                      <a16:colId xmlns:a16="http://schemas.microsoft.com/office/drawing/2014/main" val="20004"/>
                    </a:ext>
                  </a:extLst>
                </a:gridCol>
              </a:tblGrid>
              <a:tr h="249170">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4">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endParaRPr lang="zh-CN" altLang="en-US"/>
                    </a:p>
                  </a:txBody>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5856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a:effectLst/>
                          <a:latin typeface="Arial" panose="020B0604020202020204" pitchFamily="34" charset="0"/>
                          <a:ea typeface="+mn-ea"/>
                          <a:cs typeface="Arial" panose="020B0604020202020204" pitchFamily="34" charset="0"/>
                        </a:rPr>
                        <a:t>Intelligence and Automation</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58563">
                <a:tc>
                  <a:txBody>
                    <a:bodyPr/>
                    <a:lstStyle/>
                    <a:p>
                      <a:pPr marL="0" algn="l" defTabSz="1219170" rtl="0" eaLnBrk="1" latinLnBrk="0" hangingPunct="1">
                        <a:spcAft>
                          <a:spcPts val="0"/>
                        </a:spcAft>
                      </a:pPr>
                      <a:r>
                        <a:rPr lang="en-US" altLang="zh-CN" sz="1050" kern="1200" dirty="0">
                          <a:solidFill>
                            <a:schemeClr val="dk1"/>
                          </a:solidFill>
                          <a:effectLst/>
                          <a:latin typeface="Arial" panose="020B0604020202020204" pitchFamily="34" charset="0"/>
                          <a:ea typeface="+mn-ea"/>
                          <a:cs typeface="Arial" panose="020B0604020202020204" pitchFamily="34" charset="0"/>
                        </a:rPr>
                        <a:t>1</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New SID on enhancement of autonomous network levels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a:latin typeface="Arial" panose="020B0604020202020204" pitchFamily="34" charset="0"/>
                          <a:cs typeface="Arial" panose="020B0604020202020204" pitchFamily="34" charset="0"/>
                        </a:rPr>
                        <a:t>FS_eANL</a:t>
                      </a:r>
                      <a:endParaRPr lang="zh-CN" altLang="en-US" sz="105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62923">
                <a:tc>
                  <a:txBody>
                    <a:bodyPr/>
                    <a:lstStyle/>
                    <a:p>
                      <a:pPr marL="0" algn="l" defTabSz="1219170" rtl="0" eaLnBrk="1" latinLnBrk="0" hangingPunct="1">
                        <a:spcAft>
                          <a:spcPts val="0"/>
                        </a:spcAft>
                      </a:pPr>
                      <a:r>
                        <a:rPr lang="en-US" altLang="zh-CN" sz="1050" kern="1200" dirty="0">
                          <a:solidFill>
                            <a:schemeClr val="dk1"/>
                          </a:solidFill>
                          <a:effectLst/>
                          <a:latin typeface="Arial" panose="020B0604020202020204" pitchFamily="34" charset="0"/>
                          <a:ea typeface="+mn-ea"/>
                          <a:cs typeface="Arial" panose="020B0604020202020204" pitchFamily="34" charset="0"/>
                        </a:rPr>
                        <a:t>2</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New SID on evaluation of autonomous network levels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a:latin typeface="Arial" panose="020B0604020202020204" pitchFamily="34" charset="0"/>
                          <a:cs typeface="Arial" panose="020B0604020202020204" pitchFamily="34" charset="0"/>
                        </a:rPr>
                        <a:t>FS_ANLEVA</a:t>
                      </a:r>
                      <a:endParaRPr lang="zh-CN" altLang="en-US" sz="105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05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75058">
                <a:tc>
                  <a:txBody>
                    <a:bodyPr/>
                    <a:lstStyle/>
                    <a:p>
                      <a:pPr marL="0" algn="l" defTabSz="1219170" rtl="0" eaLnBrk="1" latinLnBrk="0" hangingPunct="1">
                        <a:spcAft>
                          <a:spcPts val="0"/>
                        </a:spcAft>
                      </a:pPr>
                      <a:r>
                        <a:rPr lang="en-US" altLang="zh-CN" sz="1050" kern="1200" dirty="0">
                          <a:solidFill>
                            <a:schemeClr val="dk1"/>
                          </a:solidFill>
                          <a:effectLst/>
                          <a:latin typeface="Arial" panose="020B0604020202020204" pitchFamily="34" charset="0"/>
                          <a:ea typeface="+mn-ea"/>
                          <a:cs typeface="Arial" panose="020B0604020202020204" pitchFamily="34" charset="0"/>
                        </a:rPr>
                        <a:t>3</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Arial" panose="020B0604020202020204" pitchFamily="34" charset="0"/>
                          <a:ea typeface="+mn-ea"/>
                          <a:cs typeface="Arial" panose="020B0604020202020204" pitchFamily="34" charset="0"/>
                        </a:rPr>
                        <a:t>New Rel-18 SID on Enhanced intent driven management services for mobile network</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dirty="0" err="1">
                          <a:latin typeface="Arial" panose="020B0604020202020204" pitchFamily="34" charset="0"/>
                          <a:cs typeface="Arial" panose="020B0604020202020204" pitchFamily="34" charset="0"/>
                        </a:rPr>
                        <a:t>FS_eIDMS_MN</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0362">
                <a:tc>
                  <a:txBody>
                    <a:bodyPr/>
                    <a:lstStyle/>
                    <a:p>
                      <a:pPr marL="0" algn="l" defTabSz="1219170" rtl="0" eaLnBrk="1" latinLnBrk="0" hangingPunct="1">
                        <a:spcAft>
                          <a:spcPts val="0"/>
                        </a:spcAft>
                      </a:pPr>
                      <a:r>
                        <a:rPr lang="en-US" altLang="zh-CN" sz="1050" kern="1200">
                          <a:solidFill>
                            <a:schemeClr val="dk1"/>
                          </a:solidFill>
                          <a:effectLst/>
                          <a:latin typeface="Arial" panose="020B0604020202020204" pitchFamily="34" charset="0"/>
                          <a:ea typeface="+mn-ea"/>
                          <a:cs typeface="Arial" panose="020B0604020202020204" pitchFamily="34" charset="0"/>
                        </a:rPr>
                        <a:t>4</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Arial" panose="020B0604020202020204" pitchFamily="34" charset="0"/>
                          <a:ea typeface="+mn-ea"/>
                          <a:cs typeface="Arial" panose="020B0604020202020204" pitchFamily="34" charset="0"/>
                        </a:rPr>
                        <a:t>New Rel-18 SID AI/ML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latin typeface="Arial" panose="020B0604020202020204" pitchFamily="34" charset="0"/>
                          <a:cs typeface="Arial" panose="020B0604020202020204" pitchFamily="34" charset="0"/>
                        </a:rPr>
                        <a:t>FS_AIML_MGMT</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05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20362">
                <a:tc>
                  <a:txBody>
                    <a:bodyPr/>
                    <a:lstStyle/>
                    <a:p>
                      <a:pPr marL="0" algn="l" defTabSz="1219170" rtl="0" eaLnBrk="1" latinLnBrk="0" hangingPunct="1">
                        <a:spcAft>
                          <a:spcPts val="0"/>
                        </a:spcAft>
                      </a:pPr>
                      <a:r>
                        <a:rPr lang="en-US" altLang="zh-CN" sz="1050" kern="1200">
                          <a:solidFill>
                            <a:schemeClr val="dk1"/>
                          </a:solidFill>
                          <a:effectLst/>
                          <a:latin typeface="Arial" panose="020B0604020202020204" pitchFamily="34" charset="0"/>
                          <a:ea typeface="+mn-ea"/>
                          <a:cs typeface="Arial" panose="020B0604020202020204" pitchFamily="34" charset="0"/>
                        </a:rPr>
                        <a:t>5</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 </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050" kern="1200" dirty="0">
                          <a:solidFill>
                            <a:schemeClr val="tx1"/>
                          </a:solidFill>
                          <a:effectLst/>
                          <a:latin typeface="Arial" panose="020B0604020202020204" pitchFamily="34" charset="0"/>
                          <a:ea typeface="+mn-ea"/>
                          <a:cs typeface="Arial" panose="020B0604020202020204" pitchFamily="34" charset="0"/>
                        </a:rPr>
                        <a:t>FS_MANWDAF</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a:solidFill>
                            <a:srgbClr val="000000"/>
                          </a:solidFill>
                          <a:effectLst/>
                          <a:latin typeface="Arial" panose="020B0604020202020204" pitchFamily="34" charset="0"/>
                          <a:ea typeface="+mn-ea"/>
                          <a:cs typeface="Arial" panose="020B0604020202020204" pitchFamily="34" charset="0"/>
                        </a:rPr>
                        <a:t>Wait for SA approval</a:t>
                      </a:r>
                      <a:endParaRPr lang="zh-CN" altLang="en-US" sz="1050">
                        <a:effectLst/>
                        <a:latin typeface="Arial" panose="020B0604020202020204" pitchFamily="34" charset="0"/>
                        <a:ea typeface="+mn-ea"/>
                        <a:cs typeface="Arial" panose="020B0604020202020204" pitchFamily="34" charset="0"/>
                      </a:endParaRPr>
                    </a:p>
                    <a:p>
                      <a:pPr algn="l">
                        <a:spcAft>
                          <a:spcPts val="0"/>
                        </a:spcAft>
                      </a:pP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58563">
                <a:tc gridSpan="5">
                  <a:txBody>
                    <a:bodyPr/>
                    <a:lstStyle/>
                    <a:p>
                      <a:pPr algn="l">
                        <a:spcAft>
                          <a:spcPts val="0"/>
                        </a:spcAft>
                      </a:pPr>
                      <a:r>
                        <a:rPr lang="en-US" altLang="zh-CN" sz="1050" b="1">
                          <a:effectLst/>
                          <a:latin typeface="Arial" panose="020B0604020202020204" pitchFamily="34" charset="0"/>
                          <a:ea typeface="+mn-ea"/>
                          <a:cs typeface="Arial" panose="020B0604020202020204" pitchFamily="34" charset="0"/>
                        </a:rPr>
                        <a:t>Management Architecture and Mechanisms</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Arial" panose="020B0604020202020204" pitchFamily="34" charset="0"/>
                        </a:rPr>
                        <a:t>6</a:t>
                      </a:r>
                      <a:endParaRPr lang="zh-CN" altLang="zh-CN" sz="1050" kern="1200" dirty="0">
                        <a:solidFill>
                          <a:schemeClr val="dk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Arial" panose="020B0604020202020204" pitchFamily="34" charset="0"/>
                          <a:ea typeface="+mn-ea"/>
                          <a:cs typeface="Arial" panose="020B0604020202020204" pitchFamily="34" charset="0"/>
                        </a:rPr>
                        <a:t>Enhancement of service based management architecture </a:t>
                      </a:r>
                      <a:endParaRPr lang="zh-CN" altLang="zh-CN"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105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Arial" panose="020B0604020202020204" pitchFamily="34" charset="0"/>
                          <a:ea typeface="+mn-ea"/>
                          <a:cs typeface="Arial" panose="020B0604020202020204" pitchFamily="34" charset="0"/>
                        </a:rPr>
                        <a:t>Wait</a:t>
                      </a:r>
                      <a:r>
                        <a:rPr lang="en-US" altLang="zh-CN" sz="1050" kern="1200" baseline="0" dirty="0">
                          <a:solidFill>
                            <a:schemeClr val="tx1"/>
                          </a:solidFill>
                          <a:effectLst/>
                          <a:latin typeface="Arial" panose="020B0604020202020204" pitchFamily="34" charset="0"/>
                          <a:ea typeface="+mn-ea"/>
                          <a:cs typeface="Arial" panose="020B0604020202020204" pitchFamily="34" charset="0"/>
                        </a:rPr>
                        <a:t> for SA approval</a:t>
                      </a:r>
                      <a:endParaRPr lang="zh-CN" altLang="en-US" sz="105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8"/>
                  </a:ext>
                </a:extLst>
              </a:tr>
              <a:tr h="158563">
                <a:tc>
                  <a:txBody>
                    <a:bodyPr/>
                    <a:lstStyle/>
                    <a:p>
                      <a:pPr marL="0" algn="l" defTabSz="1219170" rtl="0" eaLnBrk="1" latinLnBrk="0" hangingPunct="1">
                        <a:spcAft>
                          <a:spcPts val="0"/>
                        </a:spcAft>
                      </a:pPr>
                      <a:r>
                        <a:rPr lang="en-US" altLang="zh-CN" sz="1050" kern="1200" dirty="0">
                          <a:solidFill>
                            <a:schemeClr val="dk1"/>
                          </a:solidFill>
                          <a:effectLst/>
                          <a:latin typeface="Arial" panose="020B0604020202020204" pitchFamily="34" charset="0"/>
                          <a:ea typeface="+mn-ea"/>
                          <a:cs typeface="Arial" panose="020B0604020202020204" pitchFamily="34" charset="0"/>
                        </a:rPr>
                        <a:t>7</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New SID on Fault Supervision Evolution </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1050">
                          <a:latin typeface="Arial" panose="020B0604020202020204" pitchFamily="34" charset="0"/>
                          <a:cs typeface="Arial" panose="020B0604020202020204" pitchFamily="34" charset="0"/>
                        </a:rPr>
                        <a:t>Huawei,China Mobile</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FS_FSEV</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58563">
                <a:tc gridSpan="5">
                  <a:txBody>
                    <a:bodyPr/>
                    <a:lstStyle/>
                    <a:p>
                      <a:pPr marL="0" algn="l" defTabSz="1219170" rtl="0" eaLnBrk="1" latinLnBrk="0" hangingPunct="1">
                        <a:spcAft>
                          <a:spcPts val="0"/>
                        </a:spcAft>
                      </a:pPr>
                      <a:r>
                        <a:rPr lang="en-US" altLang="zh-CN" sz="1050" b="1" kern="1200">
                          <a:solidFill>
                            <a:schemeClr val="dk1"/>
                          </a:solidFill>
                          <a:effectLst/>
                          <a:latin typeface="Arial" panose="020B0604020202020204" pitchFamily="34" charset="0"/>
                          <a:ea typeface="+mn-ea"/>
                          <a:cs typeface="Arial" panose="020B0604020202020204" pitchFamily="34" charset="0"/>
                        </a:rPr>
                        <a:t>Support of New Services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10"/>
                  </a:ext>
                </a:extLst>
              </a:tr>
              <a:tr h="158563">
                <a:tc>
                  <a:txBody>
                    <a:bodyPr/>
                    <a:lstStyle/>
                    <a:p>
                      <a:pPr marL="0" algn="l" defTabSz="1219170" rtl="0" eaLnBrk="1" latinLnBrk="0" hangingPunct="1">
                        <a:spcAft>
                          <a:spcPts val="0"/>
                        </a:spcAft>
                      </a:pPr>
                      <a:r>
                        <a:rPr lang="en-US" altLang="zh-CN" sz="1050" kern="1200">
                          <a:solidFill>
                            <a:schemeClr val="dk1"/>
                          </a:solidFill>
                          <a:effectLst/>
                          <a:latin typeface="Arial" panose="020B0604020202020204" pitchFamily="34" charset="0"/>
                          <a:ea typeface="+mn-ea"/>
                          <a:cs typeface="Arial" panose="020B0604020202020204" pitchFamily="34" charset="0"/>
                        </a:rPr>
                        <a:t>8</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New SID on enhancement on management of NPN </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1050">
                          <a:latin typeface="Arial" panose="020B0604020202020204" pitchFamily="34" charset="0"/>
                          <a:cs typeface="Arial" panose="020B0604020202020204" pitchFamily="34" charset="0"/>
                        </a:rPr>
                        <a:t>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GB" sz="105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altLang="zh-CN" sz="105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11"/>
                  </a:ext>
                </a:extLst>
              </a:tr>
              <a:tr h="158563">
                <a:tc>
                  <a:txBody>
                    <a:bodyPr/>
                    <a:lstStyle/>
                    <a:p>
                      <a:pPr marL="0" algn="l" defTabSz="1219170" rtl="0" eaLnBrk="1" latinLnBrk="0" hangingPunct="1">
                        <a:spcAft>
                          <a:spcPts val="0"/>
                        </a:spcAft>
                      </a:pPr>
                      <a:r>
                        <a:rPr lang="en-US" altLang="zh-CN" sz="1050" kern="1200">
                          <a:solidFill>
                            <a:schemeClr val="dk1"/>
                          </a:solidFill>
                          <a:effectLst/>
                          <a:latin typeface="Arial" panose="020B0604020202020204" pitchFamily="34" charset="0"/>
                          <a:ea typeface="+mn-ea"/>
                          <a:cs typeface="Arial" panose="020B0604020202020204" pitchFamily="34" charset="0"/>
                        </a:rPr>
                        <a:t>9</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Arial" panose="020B0604020202020204" pitchFamily="34" charset="0"/>
                          <a:ea typeface="+mn-ea"/>
                          <a:cs typeface="Arial" panose="020B0604020202020204" pitchFamily="34" charset="0"/>
                        </a:rPr>
                        <a:t>New SID on new aspects of EE for 5G networks Phase 2</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algn="l">
                        <a:spcAft>
                          <a:spcPts val="0"/>
                        </a:spcAft>
                      </a:pPr>
                      <a:r>
                        <a:rPr lang="en-US" altLang="zh-CN" sz="105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12"/>
                  </a:ext>
                </a:extLst>
              </a:tr>
              <a:tr h="158563">
                <a:tc>
                  <a:txBody>
                    <a:bodyPr/>
                    <a:lstStyle/>
                    <a:p>
                      <a:pPr marL="0" algn="l" defTabSz="1219170" rtl="0" eaLnBrk="1" latinLnBrk="0" hangingPunct="1">
                        <a:spcAft>
                          <a:spcPts val="0"/>
                        </a:spcAft>
                      </a:pPr>
                      <a:r>
                        <a:rPr lang="en-US" altLang="zh-CN" sz="1050" kern="1200">
                          <a:solidFill>
                            <a:schemeClr val="dk1"/>
                          </a:solidFill>
                          <a:effectLst/>
                          <a:latin typeface="Arial" panose="020B0604020202020204" pitchFamily="34" charset="0"/>
                          <a:ea typeface="+mn-ea"/>
                          <a:cs typeface="Arial" panose="020B0604020202020204" pitchFamily="34" charset="0"/>
                        </a:rPr>
                        <a:t>10</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New SID on Network and Service Operations for Energy Verticals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a:latin typeface="Arial" panose="020B0604020202020204" pitchFamily="34" charset="0"/>
                          <a:cs typeface="Arial" panose="020B0604020202020204" pitchFamily="34" charset="0"/>
                        </a:rPr>
                        <a:t>FS_NSOEV</a:t>
                      </a:r>
                      <a:endParaRPr lang="zh-CN" altLang="en-US" sz="1050">
                        <a:latin typeface="Arial" panose="020B0604020202020204" pitchFamily="34" charset="0"/>
                        <a:cs typeface="Arial" panose="020B0604020202020204" pitchFamily="34" charset="0"/>
                      </a:endParaRPr>
                    </a:p>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altLang="zh-CN" sz="105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13"/>
                  </a:ext>
                </a:extLst>
              </a:tr>
              <a:tr h="158563">
                <a:tc>
                  <a:txBody>
                    <a:bodyPr/>
                    <a:lstStyle/>
                    <a:p>
                      <a:pPr marL="0" algn="l" defTabSz="1219170" rtl="0" eaLnBrk="1" latinLnBrk="0" hangingPunct="1">
                        <a:spcAft>
                          <a:spcPts val="0"/>
                        </a:spcAft>
                      </a:pPr>
                      <a:r>
                        <a:rPr lang="en-US" altLang="zh-CN" sz="1050" kern="1200" dirty="0">
                          <a:solidFill>
                            <a:schemeClr val="dk1"/>
                          </a:solidFill>
                          <a:effectLst/>
                          <a:latin typeface="Arial" panose="020B0604020202020204" pitchFamily="34" charset="0"/>
                          <a:ea typeface="+mn-ea"/>
                          <a:cs typeface="Arial" panose="020B0604020202020204" pitchFamily="34" charset="0"/>
                        </a:rPr>
                        <a:t>11</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sz="105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New SID on Key Quality Indicators(KQIs)for 5G service experience </a:t>
                      </a:r>
                    </a:p>
                  </a:txBody>
                  <a:tcPr marL="4763" marR="4763" marT="4763" marB="0">
                    <a:solidFill>
                      <a:schemeClr val="accent3">
                        <a:lumMod val="20000"/>
                        <a:lumOff val="80000"/>
                      </a:schemeClr>
                    </a:solidFill>
                  </a:tcPr>
                </a:tc>
                <a:tc>
                  <a:txBody>
                    <a:bodyPr/>
                    <a:lstStyle/>
                    <a:p>
                      <a:r>
                        <a:rPr lang="en-US" altLang="zh-CN" sz="1050">
                          <a:latin typeface="Arial" panose="020B0604020202020204" pitchFamily="34" charset="0"/>
                          <a:cs typeface="Arial" panose="020B0604020202020204" pitchFamily="34" charset="0"/>
                        </a:rPr>
                        <a:t>Huawei</a:t>
                      </a:r>
                      <a:endParaRPr lang="zh-CN" altLang="en-US" sz="105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105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KQI_5G</a:t>
                      </a:r>
                    </a:p>
                  </a:txBody>
                  <a:tcPr marL="4763" marR="4763" marT="4763" marB="0">
                    <a:solidFill>
                      <a:schemeClr val="accent3">
                        <a:lumMod val="20000"/>
                        <a:lumOff val="80000"/>
                      </a:schemeClr>
                    </a:solidFill>
                  </a:tcPr>
                </a:tc>
                <a:tc>
                  <a:txBody>
                    <a:bodyPr/>
                    <a:lstStyle/>
                    <a:p>
                      <a:pPr algn="l">
                        <a:spcAft>
                          <a:spcPts val="0"/>
                        </a:spcAft>
                      </a:pPr>
                      <a:r>
                        <a:rPr lang="en-US" altLang="zh-CN" sz="105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14"/>
                  </a:ext>
                </a:extLst>
              </a:tr>
              <a:tr h="158563">
                <a:tc>
                  <a:txBody>
                    <a:bodyPr/>
                    <a:lstStyle/>
                    <a:p>
                      <a:pPr marL="0" algn="l" defTabSz="1219170" rtl="0" eaLnBrk="1" latinLnBrk="0" hangingPunct="1">
                        <a:spcAft>
                          <a:spcPts val="0"/>
                        </a:spcAft>
                      </a:pPr>
                      <a:r>
                        <a:rPr lang="en-US" altLang="zh-CN" sz="1050" kern="1200" dirty="0">
                          <a:solidFill>
                            <a:schemeClr val="dk1"/>
                          </a:solidFill>
                          <a:effectLst/>
                          <a:latin typeface="Arial" panose="020B0604020202020204" pitchFamily="34" charset="0"/>
                          <a:ea typeface="+mn-ea"/>
                          <a:cs typeface="Arial" panose="020B0604020202020204" pitchFamily="34" charset="0"/>
                        </a:rPr>
                        <a:t>12</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Arial" panose="020B0604020202020204" pitchFamily="34" charset="0"/>
                          <a:ea typeface="+mn-ea"/>
                          <a:cs typeface="Arial" panose="020B0604020202020204" pitchFamily="34" charset="0"/>
                        </a:rPr>
                        <a:t>New SID on deterministic communication service assurance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1050" kern="1200">
                          <a:solidFill>
                            <a:srgbClr val="000000"/>
                          </a:solidFill>
                          <a:effectLst/>
                          <a:latin typeface="Arial" panose="020B0604020202020204" pitchFamily="34" charset="0"/>
                          <a:ea typeface="+mn-ea"/>
                          <a:cs typeface="Arial" panose="020B0604020202020204" pitchFamily="34" charset="0"/>
                        </a:rPr>
                        <a:t>Huawei</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dirty="0">
                          <a:latin typeface="Arial" panose="020B0604020202020204" pitchFamily="34" charset="0"/>
                          <a:cs typeface="Arial" panose="020B0604020202020204" pitchFamily="34" charset="0"/>
                        </a:rPr>
                        <a:t>FS_DCSA</a:t>
                      </a:r>
                      <a:endParaRPr lang="zh-CN" altLang="en-US" sz="105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altLang="zh-CN"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050" dirty="0">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15"/>
                  </a:ext>
                </a:extLst>
              </a:tr>
            </a:tbl>
          </a:graphicData>
        </a:graphic>
      </p:graphicFrame>
      <p:sp>
        <p:nvSpPr>
          <p:cNvPr id="14" name="矩形 13"/>
          <p:cNvSpPr/>
          <p:nvPr/>
        </p:nvSpPr>
        <p:spPr>
          <a:xfrm>
            <a:off x="291321" y="846723"/>
            <a:ext cx="5506805" cy="338554"/>
          </a:xfrm>
          <a:prstGeom prst="rect">
            <a:avLst/>
          </a:prstGeom>
        </p:spPr>
        <p:txBody>
          <a:bodyPr wrap="square">
            <a:spAutoFit/>
          </a:bodyPr>
          <a:lstStyle/>
          <a:p>
            <a:r>
              <a:rPr lang="en-US" altLang="zh-CN" sz="1600" b="1" dirty="0">
                <a:solidFill>
                  <a:srgbClr val="0000FF"/>
                </a:solidFill>
                <a:latin typeface="+mn-lt"/>
              </a:rPr>
              <a:t>15 Rel-18 WIs/SIs waiting for SA approval</a:t>
            </a:r>
          </a:p>
        </p:txBody>
      </p:sp>
    </p:spTree>
    <p:extLst>
      <p:ext uri="{BB962C8B-B14F-4D97-AF65-F5344CB8AC3E}">
        <p14:creationId xmlns:p14="http://schemas.microsoft.com/office/powerpoint/2010/main" val="1966397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6275197" y="3547616"/>
            <a:ext cx="5823019" cy="230832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e_5GMDT: </a:t>
            </a:r>
            <a:r>
              <a:rPr lang="en-US" altLang="zh-CN" sz="1200" dirty="0">
                <a:solidFill>
                  <a:prstClr val="black"/>
                </a:solidFill>
                <a:latin typeface="Calibri" pitchFamily="34" charset="0"/>
                <a:cs typeface="Arial" charset="0"/>
              </a:rPr>
              <a:t>Agreed contributions: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requirement for beam level configuration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 new parameter for beam level configuration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Update to include trace failure admin messages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Correction of IP Address of Trace Collection Entity</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Introduce missing interfaces of HSS</a:t>
            </a:r>
          </a:p>
          <a:p>
            <a:pPr defTabSz="1219170" eaLnBrk="1" fontAlgn="auto" hangingPunct="1">
              <a:spcBef>
                <a:spcPts val="0"/>
              </a:spcBef>
              <a:spcAft>
                <a:spcPts val="0"/>
              </a:spcAft>
              <a:defRPr/>
            </a:pPr>
            <a:endParaRPr lang="en-US" altLang="zh-CN" sz="1200" b="1" dirty="0">
              <a:solidFill>
                <a:prstClr val="black"/>
              </a:solidFill>
              <a:latin typeface="+mj-lt"/>
              <a:cs typeface="Arial" charset="0"/>
            </a:endParaRPr>
          </a:p>
          <a:p>
            <a:r>
              <a:rPr lang="en-US" altLang="zh-CN" sz="1200" b="1" dirty="0">
                <a:solidFill>
                  <a:prstClr val="black"/>
                </a:solidFill>
                <a:latin typeface="Calibri" pitchFamily="34" charset="0"/>
                <a:cs typeface="Arial" charset="0"/>
              </a:rPr>
              <a:t>ePM_KPI_5G</a:t>
            </a:r>
            <a:r>
              <a:rPr lang="en-US" altLang="zh-CN" sz="1200" b="1" dirty="0">
                <a:solidFill>
                  <a:prstClr val="black"/>
                </a:solidFill>
                <a:latin typeface="+mj-lt"/>
                <a:cs typeface="Arial" charset="0"/>
              </a:rPr>
              <a:t>: </a:t>
            </a:r>
            <a:r>
              <a:rPr lang="en-US" altLang="zh-CN" sz="1200" dirty="0">
                <a:solidFill>
                  <a:prstClr val="black"/>
                </a:solidFill>
                <a:latin typeface="Calibri" pitchFamily="34" charset="0"/>
                <a:cs typeface="Arial" charset="0"/>
              </a:rPr>
              <a:t>Group agreed the measurements related to:</a:t>
            </a:r>
          </a:p>
          <a:p>
            <a:pPr marL="171450" indent="-171450">
              <a:buFont typeface="Wingdings" panose="05000000000000000000" pitchFamily="2" charset="2"/>
              <a:buChar char="Ø"/>
            </a:pPr>
            <a:r>
              <a:rPr lang="en-US" altLang="zh-CN" sz="1200" dirty="0">
                <a:solidFill>
                  <a:prstClr val="black"/>
                </a:solidFill>
                <a:latin typeface="Calibri" pitchFamily="34" charset="0"/>
                <a:cs typeface="Arial" charset="0"/>
              </a:rPr>
              <a:t>enhanced MIMO PRB Usage for cell</a:t>
            </a:r>
          </a:p>
          <a:p>
            <a:pPr marL="171450" indent="-171450">
              <a:buFont typeface="Wingdings" panose="05000000000000000000" pitchFamily="2" charset="2"/>
              <a:buChar char="Ø"/>
            </a:pPr>
            <a:r>
              <a:rPr lang="en-US" altLang="zh-CN" sz="1200" dirty="0">
                <a:solidFill>
                  <a:prstClr val="black"/>
                </a:solidFill>
                <a:latin typeface="Calibri" pitchFamily="34" charset="0"/>
                <a:cs typeface="Arial" charset="0"/>
              </a:rPr>
              <a:t>subscriber data management for UDM</a:t>
            </a:r>
          </a:p>
          <a:p>
            <a:pPr marL="171450" indent="-171450">
              <a:buFont typeface="Wingdings" panose="05000000000000000000" pitchFamily="2" charset="2"/>
              <a:buChar char="Ø"/>
            </a:pPr>
            <a:r>
              <a:rPr lang="en-US" altLang="zh-CN" sz="1200" dirty="0">
                <a:solidFill>
                  <a:prstClr val="black"/>
                </a:solidFill>
                <a:latin typeface="Calibri" pitchFamily="34" charset="0"/>
                <a:cs typeface="Arial" charset="0"/>
              </a:rPr>
              <a:t>parameter provision for UDM</a:t>
            </a:r>
          </a:p>
          <a:p>
            <a:pPr marL="171450" indent="-171450">
              <a:buFont typeface="Wingdings" panose="05000000000000000000" pitchFamily="2" charset="2"/>
              <a:buChar char="Ø"/>
            </a:pPr>
            <a:r>
              <a:rPr lang="en-US" altLang="zh-CN" sz="1200" dirty="0">
                <a:solidFill>
                  <a:prstClr val="black"/>
                </a:solidFill>
                <a:latin typeface="Calibri" pitchFamily="34" charset="0"/>
                <a:cs typeface="Arial" charset="0"/>
              </a:rPr>
              <a:t>Handover failures per beam related to MRO for intra-system mobility</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932952411"/>
              </p:ext>
            </p:extLst>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49340">
                  <a:extLst>
                    <a:ext uri="{9D8B030D-6E8A-4147-A177-3AD203B41FA5}">
                      <a16:colId xmlns:a16="http://schemas.microsoft.com/office/drawing/2014/main" val="20001"/>
                    </a:ext>
                  </a:extLst>
                </a:gridCol>
                <a:gridCol w="15049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MADCOL</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35%-&gt;40%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ePM_KPI_5G</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mn-lt"/>
                          <a:ea typeface="宋体" panose="02010600030101010101" pitchFamily="2" charset="-122"/>
                          <a:cs typeface="Arial" panose="020B0604020202020204" pitchFamily="34" charset="0"/>
                        </a:rPr>
                        <a:t>Enhancements of 5G performance measurements and KPIs</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60%-&gt;80%</a:t>
                      </a:r>
                      <a:endParaRPr lang="sv-SE" altLang="zh-CN" sz="1100" b="0" kern="1200" dirty="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mn-ea"/>
                          <a:cs typeface="Arial" panose="020B0604020202020204" pitchFamily="34" charset="0"/>
                        </a:rPr>
                        <a:t>Intel</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e_5GMDT</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cs typeface="Arial" panose="020B0604020202020204" pitchFamily="34" charset="0"/>
                        </a:rPr>
                        <a:t>Management of MDT enhancement in 5G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85%-&gt;95%</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a:solidFill>
                            <a:schemeClr val="dk1"/>
                          </a:solidFill>
                          <a:effectLst/>
                          <a:latin typeface="+mn-lt"/>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SA#94 (Dec. </a:t>
                      </a:r>
                      <a:r>
                        <a:rPr lang="en-GB" altLang="zh-CN" sz="110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a:solidFill>
                            <a:schemeClr val="tx1"/>
                          </a:solidFill>
                          <a:effectLst/>
                          <a:latin typeface="+mn-lt"/>
                          <a:ea typeface="+mn-ea"/>
                          <a:cs typeface="Arial" panose="020B0604020202020204" pitchFamily="34" charset="0"/>
                        </a:rPr>
                        <a:t>-&gt;SA#95 (Mar. 2022)</a:t>
                      </a:r>
                      <a:endParaRPr lang="en-GB"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SimSun" panose="02010600030101010101" pitchFamily="2" charset="-122"/>
                          <a:cs typeface="Arial" panose="020B0604020202020204" pitchFamily="34" charset="0"/>
                        </a:rPr>
                        <a:t>Ericsson</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200" b="1" dirty="0" err="1">
                          <a:solidFill>
                            <a:schemeClr val="tx1"/>
                          </a:solidFill>
                          <a:effectLst/>
                          <a:latin typeface="+mn-lt"/>
                          <a:ea typeface="宋体" panose="02010600030101010101" pitchFamily="2" charset="-122"/>
                          <a:cs typeface="Arial" panose="020B0604020202020204" pitchFamily="34" charset="0"/>
                        </a:rPr>
                        <a:t>eQoE</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cs typeface="Arial" panose="020B0604020202020204" pitchFamily="34" charset="0"/>
                        </a:rPr>
                        <a:t>Enhancement of QoE Measurement Collection</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40%-&gt;60%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mn-lt"/>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baseline="0" dirty="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10534" y="3547616"/>
            <a:ext cx="6054131" cy="2308324"/>
          </a:xfrm>
          <a:prstGeom prst="rect">
            <a:avLst/>
          </a:prstGeom>
        </p:spPr>
        <p:txBody>
          <a:bodyPr wrap="square">
            <a:spAutoFit/>
          </a:bodyPr>
          <a:lstStyle/>
          <a:p>
            <a:r>
              <a:rPr lang="en-US" altLang="zh-CN" sz="1200" b="1" dirty="0">
                <a:latin typeface="Calibri" pitchFamily="34" charset="0"/>
                <a:cs typeface="Arial" charset="0"/>
              </a:rPr>
              <a:t>MADCOL:</a:t>
            </a:r>
            <a:r>
              <a:rPr lang="en-US" altLang="zh-CN" sz="1200" dirty="0">
                <a:latin typeface="Calibri" pitchFamily="34" charset="0"/>
                <a:cs typeface="Arial" charset="0"/>
              </a:rPr>
              <a:t> </a:t>
            </a:r>
          </a:p>
          <a:p>
            <a:r>
              <a:rPr lang="en-US" altLang="zh-CN" sz="1200" dirty="0">
                <a:latin typeface="Calibri" pitchFamily="34" charset="0"/>
                <a:cs typeface="Arial" charset="0"/>
              </a:rPr>
              <a:t>The following topic is agreed. The understanding on managing external data, context data, requesting data and discovering data was progressed. Requirements for the discovery of data producers were approved, Furthermore, the concept of implicit notification subscription for “</a:t>
            </a:r>
            <a:r>
              <a:rPr lang="en-US" altLang="zh-CN" sz="1200" dirty="0" err="1">
                <a:latin typeface="Calibri" pitchFamily="34" charset="0"/>
                <a:cs typeface="Arial" charset="0"/>
              </a:rPr>
              <a:t>notifyFileReady</a:t>
            </a:r>
            <a:r>
              <a:rPr lang="en-US" altLang="zh-CN" sz="1200" dirty="0">
                <a:latin typeface="Calibri" pitchFamily="34" charset="0"/>
                <a:cs typeface="Arial" charset="0"/>
              </a:rPr>
              <a:t>” was added to “</a:t>
            </a:r>
            <a:r>
              <a:rPr lang="en-US" altLang="zh-CN" sz="1200" dirty="0" err="1">
                <a:latin typeface="Calibri" pitchFamily="34" charset="0"/>
                <a:cs typeface="Arial" charset="0"/>
              </a:rPr>
              <a:t>PerfMetricJob</a:t>
            </a:r>
            <a:r>
              <a:rPr lang="en-US" altLang="zh-CN" sz="1200" dirty="0">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mj-lt"/>
              </a:rPr>
              <a:t>Add implicit subscriptions for </a:t>
            </a:r>
            <a:r>
              <a:rPr lang="en-US" sz="1200" dirty="0" err="1">
                <a:latin typeface="+mj-lt"/>
              </a:rPr>
              <a:t>notifyFileReady</a:t>
            </a:r>
            <a:r>
              <a:rPr lang="en-US" sz="1200" dirty="0">
                <a:latin typeface="+mj-lt"/>
              </a:rPr>
              <a:t> to </a:t>
            </a:r>
            <a:r>
              <a:rPr lang="en-US" sz="1200" dirty="0" err="1">
                <a:latin typeface="+mj-lt"/>
              </a:rPr>
              <a:t>PerfMetricJob</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mj-lt"/>
              </a:rPr>
              <a:t>Define solution for data discovery</a:t>
            </a:r>
            <a:endParaRPr lang="en-US" altLang="zh-CN" sz="1200" dirty="0">
              <a:latin typeface="Calibri" pitchFamily="34" charset="0"/>
              <a:cs typeface="Arial" charset="0"/>
            </a:endParaRPr>
          </a:p>
          <a:p>
            <a:endParaRPr lang="en-US" altLang="zh-CN" sz="1200" b="1" dirty="0">
              <a:solidFill>
                <a:prstClr val="black"/>
              </a:solidFill>
              <a:latin typeface="Calibri" pitchFamily="34" charset="0"/>
              <a:cs typeface="Arial" charset="0"/>
            </a:endParaRPr>
          </a:p>
          <a:p>
            <a:r>
              <a:rPr lang="en-US" altLang="zh-CN" sz="1200" b="1" dirty="0" err="1">
                <a:solidFill>
                  <a:prstClr val="black"/>
                </a:solidFill>
                <a:latin typeface="Calibri" pitchFamily="34" charset="0"/>
                <a:cs typeface="Arial" charset="0"/>
              </a:rPr>
              <a:t>eQoE</a:t>
            </a:r>
            <a:r>
              <a:rPr lang="en-US" altLang="zh-CN" sz="1200" b="1" dirty="0">
                <a:solidFill>
                  <a:prstClr val="black"/>
                </a:solidFill>
                <a:latin typeface="Calibri" pitchFamily="34" charset="0"/>
                <a:cs typeface="Arial" charset="0"/>
              </a:rPr>
              <a:t>: The following topics are discussed and agreed</a:t>
            </a:r>
            <a:endParaRPr lang="en-US" altLang="zh-CN" sz="1200" dirty="0">
              <a:latin typeface="+mn-lt"/>
            </a:endParaRPr>
          </a:p>
          <a:p>
            <a:pPr marL="171450" indent="-171450">
              <a:buFont typeface="Wingdings" panose="05000000000000000000" pitchFamily="2" charset="2"/>
              <a:buChar char="Ø"/>
            </a:pPr>
            <a:r>
              <a:rPr lang="en-US" altLang="zh-CN" sz="1200" dirty="0">
                <a:latin typeface="+mn-lt"/>
              </a:rPr>
              <a:t>Adding Signalling Based Activation for UTRAN and LTE.</a:t>
            </a:r>
          </a:p>
          <a:p>
            <a:pPr marL="171450" indent="-171450">
              <a:buFont typeface="Wingdings" panose="05000000000000000000" pitchFamily="2" charset="2"/>
              <a:buChar char="Ø"/>
            </a:pPr>
            <a:r>
              <a:rPr lang="en-US" altLang="zh-CN" sz="1200" dirty="0">
                <a:latin typeface="+mn-lt"/>
              </a:rPr>
              <a:t>Adding Management Based Activation and Temporary stop and restart during RAN overload in NR.</a:t>
            </a:r>
          </a:p>
        </p:txBody>
      </p:sp>
    </p:spTree>
    <p:extLst>
      <p:ext uri="{BB962C8B-B14F-4D97-AF65-F5344CB8AC3E}">
        <p14:creationId xmlns:p14="http://schemas.microsoft.com/office/powerpoint/2010/main" val="824970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/MANS/FIMA/ECM/NSA_SBMA</a:t>
            </a:r>
            <a:endParaRPr lang="sv-SE" sz="3200" kern="0" dirty="0"/>
          </a:p>
        </p:txBody>
      </p:sp>
      <p:sp>
        <p:nvSpPr>
          <p:cNvPr id="9" name="矩形 8"/>
          <p:cNvSpPr/>
          <p:nvPr/>
        </p:nvSpPr>
        <p:spPr>
          <a:xfrm>
            <a:off x="205572" y="3685207"/>
            <a:ext cx="5663600" cy="212365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err="1">
                <a:latin typeface="+mj-lt"/>
                <a:cs typeface="Arial" charset="0"/>
              </a:rPr>
              <a:t>adNRM</a:t>
            </a:r>
            <a:r>
              <a:rPr lang="en-US" altLang="zh-CN" sz="1200" b="1" dirty="0">
                <a:latin typeface="+mj-lt"/>
                <a:cs typeface="Arial" charset="0"/>
              </a:rPr>
              <a:t>: </a:t>
            </a:r>
            <a:r>
              <a:rPr lang="en-US" altLang="zh-CN" sz="1200" dirty="0">
                <a:latin typeface="+mj-lt"/>
                <a:cs typeface="Arial" charset="0"/>
              </a:rPr>
              <a:t>several CRs for NR, 5GC and IMS NRM enhancement were agreed. A few CRs related to association between </a:t>
            </a:r>
            <a:r>
              <a:rPr lang="en-US" altLang="zh-CN" sz="1200" dirty="0" err="1">
                <a:latin typeface="+mj-lt"/>
                <a:cs typeface="Arial" charset="0"/>
              </a:rPr>
              <a:t>NRCellDU</a:t>
            </a:r>
            <a:r>
              <a:rPr lang="en-US" altLang="zh-CN" sz="1200" dirty="0">
                <a:latin typeface="+mj-lt"/>
                <a:cs typeface="Arial" charset="0"/>
              </a:rPr>
              <a:t> and Beam, IMS mapping to YANG/YAML, IMA N70/71 stage3 and condition information for threshold monitoring were discussed but were noted or Not pursued. </a:t>
            </a:r>
          </a:p>
          <a:p>
            <a:pPr lvl="0" defTabSz="1219170" eaLnBrk="1" fontAlgn="auto" hangingPunct="1">
              <a:spcBef>
                <a:spcPts val="0"/>
              </a:spcBef>
              <a:spcAft>
                <a:spcPts val="0"/>
              </a:spcAft>
              <a:defRPr/>
            </a:pPr>
            <a:endParaRPr lang="en-US" altLang="zh-CN" sz="1200" dirty="0">
              <a:latin typeface="+mj-lt"/>
              <a:cs typeface="Arial" charset="0"/>
            </a:endParaRPr>
          </a:p>
          <a:p>
            <a:pPr lvl="0" defTabSz="1219170" eaLnBrk="1" fontAlgn="auto" hangingPunct="1">
              <a:spcBef>
                <a:spcPts val="0"/>
              </a:spcBef>
              <a:spcAft>
                <a:spcPts val="0"/>
              </a:spcAft>
              <a:defRPr/>
            </a:pPr>
            <a:r>
              <a:rPr lang="en-US" altLang="zh-CN" sz="1200" b="1" dirty="0">
                <a:latin typeface="+mj-lt"/>
                <a:cs typeface="Arial" charset="0"/>
              </a:rPr>
              <a:t>FIMA: </a:t>
            </a:r>
            <a:r>
              <a:rPr lang="en-US" altLang="zh-CN" sz="1200" dirty="0">
                <a:latin typeface="+mj-lt"/>
                <a:cs typeface="Arial" charset="0"/>
              </a:rPr>
              <a:t>The file retrieval NRM fragment was almost finalized. Good progress was made for the file download NRM fragment.</a:t>
            </a:r>
          </a:p>
          <a:p>
            <a:pPr lvl="0" defTabSz="1219170" eaLnBrk="1" fontAlgn="auto" hangingPunct="1">
              <a:spcBef>
                <a:spcPts val="0"/>
              </a:spcBef>
              <a:spcAft>
                <a:spcPts val="0"/>
              </a:spcAft>
              <a:defRPr/>
            </a:pPr>
            <a:endParaRPr lang="en-US" altLang="zh-CN" sz="1200" dirty="0">
              <a:latin typeface="+mj-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MANS: </a:t>
            </a:r>
            <a:r>
              <a:rPr lang="en-US" altLang="zh-CN" sz="1200" dirty="0">
                <a:solidFill>
                  <a:prstClr val="black"/>
                </a:solidFill>
                <a:latin typeface="Calibri"/>
                <a:cs typeface="Arial" charset="0"/>
              </a:rPr>
              <a:t>the following topic is discussed and agreed:</a:t>
            </a:r>
            <a:r>
              <a:rPr lang="en-US" altLang="zh-CN" sz="1200" dirty="0">
                <a:solidFill>
                  <a:prstClr val="black"/>
                </a:solidFill>
                <a:latin typeface="Calibri"/>
              </a:rPr>
              <a:t>Rel-17 CR TS 32.130 Update RAN sharing scenarios to cover 5G RAN sharing; Rel-17 CR TS 32.130 Update </a:t>
            </a:r>
            <a:r>
              <a:rPr lang="en-US" altLang="zh-CN" sz="1200" dirty="0" err="1">
                <a:solidFill>
                  <a:prstClr val="black"/>
                </a:solidFill>
                <a:latin typeface="Calibri"/>
              </a:rPr>
              <a:t>requirments</a:t>
            </a:r>
            <a:r>
              <a:rPr lang="en-US" altLang="zh-CN" sz="1200" dirty="0">
                <a:solidFill>
                  <a:prstClr val="black"/>
                </a:solidFill>
                <a:latin typeface="Calibri"/>
              </a:rPr>
              <a:t> for NG-RAN MOCN network sharing scenarios</a:t>
            </a:r>
            <a:r>
              <a:rPr lang="en-US" altLang="zh-CN" sz="1200" dirty="0">
                <a:solidFill>
                  <a:prstClr val="black"/>
                </a:solidFill>
                <a:latin typeface="Calibri"/>
                <a:cs typeface="Arial" charset="0"/>
              </a:rPr>
              <a:t>.</a:t>
            </a:r>
            <a:endParaRPr lang="en-US" altLang="zh-CN" sz="1200" b="1" dirty="0">
              <a:latin typeface="+mj-lt"/>
              <a:cs typeface="Arial" charset="0"/>
            </a:endParaRPr>
          </a:p>
        </p:txBody>
      </p:sp>
      <p:sp>
        <p:nvSpPr>
          <p:cNvPr id="10" name="文本框 9"/>
          <p:cNvSpPr txBox="1"/>
          <p:nvPr/>
        </p:nvSpPr>
        <p:spPr>
          <a:xfrm>
            <a:off x="218610" y="3305580"/>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201086726"/>
              </p:ext>
            </p:extLst>
          </p:nvPr>
        </p:nvGraphicFramePr>
        <p:xfrm>
          <a:off x="218609" y="674894"/>
          <a:ext cx="11681825" cy="2584386"/>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36303">
                  <a:extLst>
                    <a:ext uri="{9D8B030D-6E8A-4147-A177-3AD203B41FA5}">
                      <a16:colId xmlns:a16="http://schemas.microsoft.com/office/drawing/2014/main" val="20001"/>
                    </a:ext>
                  </a:extLst>
                </a:gridCol>
                <a:gridCol w="1517987">
                  <a:extLst>
                    <a:ext uri="{9D8B030D-6E8A-4147-A177-3AD203B41FA5}">
                      <a16:colId xmlns:a16="http://schemas.microsoft.com/office/drawing/2014/main" val="20002"/>
                    </a:ext>
                  </a:extLst>
                </a:gridCol>
                <a:gridCol w="2143544">
                  <a:extLst>
                    <a:ext uri="{9D8B030D-6E8A-4147-A177-3AD203B41FA5}">
                      <a16:colId xmlns:a16="http://schemas.microsoft.com/office/drawing/2014/main" val="20003"/>
                    </a:ext>
                  </a:extLst>
                </a:gridCol>
                <a:gridCol w="1038494">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16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1304">
                <a:tc>
                  <a:txBody>
                    <a:bodyPr/>
                    <a:lstStyle/>
                    <a:p>
                      <a:pPr algn="ctr">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adNRM</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Additional NRM features</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50%-&gt;80%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28.623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SA#94 (Dec. </a:t>
                      </a:r>
                      <a:r>
                        <a:rPr lang="en-GB" sz="105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a:solidFill>
                            <a:schemeClr val="tx1"/>
                          </a:solidFill>
                          <a:effectLst/>
                          <a:latin typeface="+mn-lt"/>
                          <a:ea typeface="+mn-ea"/>
                          <a:cs typeface="Arial" panose="020B0604020202020204" pitchFamily="34" charset="0"/>
                        </a:rPr>
                        <a:t> -&gt;SA#95 (Mar. 2022)</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1304">
                <a:tc>
                  <a:txBody>
                    <a:bodyPr/>
                    <a:lstStyle/>
                    <a:p>
                      <a:pPr algn="ctr">
                        <a:spcAft>
                          <a:spcPts val="0"/>
                        </a:spcAft>
                      </a:pPr>
                      <a:r>
                        <a:rPr lang="en-US" altLang="zh-CN" sz="1100" b="1" dirty="0">
                          <a:solidFill>
                            <a:schemeClr val="tx1"/>
                          </a:solidFill>
                          <a:effectLst/>
                          <a:latin typeface="+mn-lt"/>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mn-lt"/>
                          <a:ea typeface="+mn-ea"/>
                          <a:cs typeface="Arial" panose="020B0604020202020204" pitchFamily="34" charset="0"/>
                        </a:rPr>
                        <a:t>Management Aspects of 5G Network Sharing</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30%-&gt;60%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Arial" panose="020B0604020202020204" pitchFamily="34" charset="0"/>
                        </a:rPr>
                        <a:t>New WID on File Management</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60%-&gt;75%</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28.537/28.622/28.623/28.532</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SP-210135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SA#94 (Dec </a:t>
                      </a:r>
                      <a:r>
                        <a:rPr lang="sv-SE" altLang="zh-CN" sz="1050" b="0" kern="1200">
                          <a:solidFill>
                            <a:schemeClr val="dk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a:solidFill>
                            <a:schemeClr val="tx1"/>
                          </a:solidFill>
                          <a:effectLst/>
                          <a:latin typeface="+mn-lt"/>
                          <a:ea typeface="+mn-ea"/>
                          <a:cs typeface="Arial" panose="020B0604020202020204" pitchFamily="34" charset="0"/>
                        </a:rPr>
                        <a:t>-&gt;SA#95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Edge Computing Management</a:t>
                      </a:r>
                      <a:endParaRPr lang="zh-CN" altLang="zh-CN" sz="1100" kern="1200" dirty="0">
                        <a:solidFill>
                          <a:schemeClr val="dk1"/>
                        </a:solidFill>
                        <a:effectLst/>
                        <a:latin typeface="+mn-lt"/>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10%</a:t>
                      </a:r>
                      <a:r>
                        <a:rPr lang="en-US" altLang="zh-CN" sz="1050" b="0" kern="1200" dirty="0">
                          <a:solidFill>
                            <a:schemeClr val="tx1"/>
                          </a:solidFill>
                          <a:effectLst/>
                          <a:latin typeface="+mn-lt"/>
                          <a:ea typeface="+mn-ea"/>
                          <a:cs typeface="Arial" panose="020B0604020202020204" pitchFamily="34" charset="0"/>
                        </a:rPr>
                        <a:t>-&gt;50%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28.538</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SP-210388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 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Samsung</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SA2/SA6/NFV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NSA_SBMA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Improved support for NSA in the service-based management architecture</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0%-&gt;20%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28.622/28.623/28.659/28.663</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SP-210858-&gt;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a:solidFill>
                            <a:schemeClr val="tx1"/>
                          </a:solidFill>
                          <a:effectLst/>
                          <a:latin typeface="+mn-lt"/>
                          <a:ea typeface="+mn-ea"/>
                          <a:cs typeface="Arial" panose="020B0604020202020204" pitchFamily="34" charset="0"/>
                        </a:rPr>
                        <a:t>SP-211121-&gt;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a:solidFill>
                            <a:schemeClr val="tx1"/>
                          </a:solidFill>
                          <a:effectLst/>
                          <a:latin typeface="+mn-lt"/>
                          <a:ea typeface="+mn-ea"/>
                          <a:cs typeface="Arial" panose="020B0604020202020204" pitchFamily="34" charset="0"/>
                        </a:rPr>
                        <a:t>-&gt;S5-215402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Huawei/Ericsson</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5869172" y="3685207"/>
            <a:ext cx="5975157"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ECM: </a:t>
            </a:r>
            <a:r>
              <a:rPr lang="en-US" altLang="zh-CN" sz="1200" dirty="0">
                <a:solidFill>
                  <a:prstClr val="black"/>
                </a:solidFill>
                <a:latin typeface="+mn-lt"/>
                <a:cs typeface="Arial" charset="0"/>
              </a:rPr>
              <a:t>We agreed to Performance Assurance, ECS and EAS termination and transport view EAS. The target is to complete the work at next meeting. The following topics are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Import attribute </a:t>
            </a:r>
            <a:r>
              <a:rPr lang="en-US" altLang="zh-CN" sz="1200" dirty="0" err="1">
                <a:solidFill>
                  <a:prstClr val="black"/>
                </a:solidFill>
                <a:latin typeface="+mn-lt"/>
                <a:cs typeface="Arial" charset="0"/>
              </a:rPr>
              <a:t>tAI</a:t>
            </a:r>
            <a:r>
              <a:rPr lang="en-US" altLang="zh-CN" sz="1200" dirty="0">
                <a:solidFill>
                  <a:prstClr val="black"/>
                </a:solidFill>
                <a:latin typeface="+mn-lt"/>
                <a:cs typeface="Arial" charset="0"/>
              </a:rPr>
              <a:t> to for Edge NRM.</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28.552 Add EAS data volume measurements.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information for EAS performance assurance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ECS termination procedure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updating EAS termination procedure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Provisioning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for Edge Computing</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28.538 add transport view for EAS</a:t>
            </a:r>
          </a:p>
          <a:p>
            <a:pPr lvl="0"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mn-lt"/>
                <a:cs typeface="Arial" charset="0"/>
              </a:rPr>
              <a:t>NSA_SBMA: </a:t>
            </a:r>
            <a:r>
              <a:rPr lang="en-US" altLang="zh-CN" sz="1200" dirty="0">
                <a:solidFill>
                  <a:prstClr val="black"/>
                </a:solidFill>
                <a:latin typeface="Calibri"/>
              </a:rPr>
              <a:t>All proposals for updating the IRP specifications that are used in SBMA were objected.</a:t>
            </a:r>
          </a:p>
          <a:p>
            <a:pPr lvl="0" defTabSz="1219170" eaLnBrk="1" fontAlgn="auto" hangingPunct="1">
              <a:spcBef>
                <a:spcPts val="0"/>
              </a:spcBef>
              <a:spcAft>
                <a:spcPts val="0"/>
              </a:spcAft>
              <a:defRPr/>
            </a:pPr>
            <a:r>
              <a:rPr lang="en-US" altLang="zh-CN" sz="1200" dirty="0">
                <a:solidFill>
                  <a:prstClr val="black"/>
                </a:solidFill>
                <a:latin typeface="Calibri"/>
              </a:rPr>
              <a:t>A discussion paper on YANG solution set for Inventory specifications was endorsed.</a:t>
            </a:r>
          </a:p>
          <a:p>
            <a:pPr lvl="0" defTabSz="1219170" eaLnBrk="1" fontAlgn="auto" hangingPunct="1">
              <a:spcBef>
                <a:spcPts val="0"/>
              </a:spcBef>
              <a:spcAft>
                <a:spcPts val="0"/>
              </a:spcAft>
              <a:defRPr/>
            </a:pPr>
            <a:r>
              <a:rPr lang="en-US" altLang="zh-CN" sz="1200" dirty="0">
                <a:solidFill>
                  <a:prstClr val="black"/>
                </a:solidFill>
                <a:latin typeface="Calibri"/>
              </a:rPr>
              <a:t>A proposal for SBMA supporting management of  5G SA and NSA scenarios was agreed.</a:t>
            </a:r>
          </a:p>
        </p:txBody>
      </p:sp>
    </p:spTree>
    <p:extLst>
      <p:ext uri="{BB962C8B-B14F-4D97-AF65-F5344CB8AC3E}">
        <p14:creationId xmlns:p14="http://schemas.microsoft.com/office/powerpoint/2010/main" val="305120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307163" y="3090385"/>
            <a:ext cx="5702638" cy="3631763"/>
          </a:xfrm>
          <a:prstGeom prst="rect">
            <a:avLst/>
          </a:prstGeom>
          <a:solidFill>
            <a:schemeClr val="bg1"/>
          </a:solidFill>
          <a:ln>
            <a:noFill/>
          </a:ln>
        </p:spPr>
        <p:txBody>
          <a:bodyPr wrap="square">
            <a:spAutoFit/>
          </a:bodyPr>
          <a:lstStyle/>
          <a:p>
            <a:pPr lvl="0" defTabSz="1219170" eaLnBrk="1" fontAlgn="auto" hangingPunct="1">
              <a:spcBef>
                <a:spcPts val="0"/>
              </a:spcBef>
              <a:spcAft>
                <a:spcPts val="0"/>
              </a:spcAft>
              <a:defRPr/>
            </a:pPr>
            <a:r>
              <a:rPr lang="en-US" altLang="zh-CN" sz="1000" dirty="0">
                <a:solidFill>
                  <a:prstClr val="black"/>
                </a:solidFill>
                <a:latin typeface="Calibri"/>
                <a:cs typeface="Arial" charset="0"/>
              </a:rPr>
              <a:t>Group also agreed the stage 2 definitions related to: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structure for TS 28.104</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Calibri"/>
                <a:cs typeface="Arial" charset="0"/>
              </a:rPr>
              <a:t>MDA capability for coverage problem analysis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Calibri"/>
                <a:cs typeface="Arial" charset="0"/>
              </a:rPr>
              <a:t>NRM for MDA request</a:t>
            </a:r>
          </a:p>
          <a:p>
            <a:pPr lvl="0" defTabSz="1219170" eaLnBrk="1" fontAlgn="auto" hangingPunct="1">
              <a:spcBef>
                <a:spcPts val="0"/>
              </a:spcBef>
              <a:spcAft>
                <a:spcPts val="0"/>
              </a:spcAft>
              <a:defRPr/>
            </a:pPr>
            <a:r>
              <a:rPr lang="en-US" altLang="zh-CN" sz="1000" b="1" dirty="0">
                <a:solidFill>
                  <a:prstClr val="black"/>
                </a:solidFill>
                <a:latin typeface="+mj-lt"/>
                <a:cs typeface="Arial" charset="0"/>
              </a:rPr>
              <a:t>IDMS_MN:</a:t>
            </a:r>
            <a:r>
              <a:rPr lang="en-US" sz="1000" dirty="0">
                <a:latin typeface="+mj-lt"/>
              </a:rPr>
              <a:t>.</a:t>
            </a:r>
          </a:p>
          <a:p>
            <a:pPr marL="171450" indent="-171450">
              <a:buFont typeface="Wingdings" panose="05000000000000000000" pitchFamily="2" charset="2"/>
              <a:buChar char="Ø"/>
            </a:pPr>
            <a:r>
              <a:rPr lang="en-US" altLang="zh-CN" sz="1000" dirty="0">
                <a:solidFill>
                  <a:prstClr val="black"/>
                </a:solidFill>
                <a:latin typeface="+mj-lt"/>
                <a:cs typeface="Arial" charset="0"/>
              </a:rPr>
              <a:t>The group discussed several contributions to align the intent concepts and use cases with intent definition (focus on what without how);</a:t>
            </a:r>
          </a:p>
          <a:p>
            <a:pPr marL="171450" indent="-171450">
              <a:buFont typeface="Wingdings" panose="05000000000000000000" pitchFamily="2" charset="2"/>
              <a:buChar char="Ø"/>
            </a:pPr>
            <a:r>
              <a:rPr lang="en-US" altLang="zh-CN" sz="1000" dirty="0">
                <a:solidFill>
                  <a:prstClr val="black"/>
                </a:solidFill>
                <a:latin typeface="+mj-lt"/>
                <a:cs typeface="Arial" charset="0"/>
              </a:rPr>
              <a:t>The description for Intent Life Cycle Management is rephrased;</a:t>
            </a:r>
          </a:p>
          <a:p>
            <a:pPr marL="171450" indent="-171450">
              <a:buFont typeface="Wingdings" panose="05000000000000000000" pitchFamily="2" charset="2"/>
              <a:buChar char="Ø"/>
            </a:pPr>
            <a:r>
              <a:rPr lang="en-US" altLang="zh-CN" sz="1000" dirty="0">
                <a:solidFill>
                  <a:prstClr val="black"/>
                </a:solidFill>
                <a:latin typeface="+mj-lt"/>
                <a:cs typeface="Arial" charset="0"/>
              </a:rPr>
              <a:t>The group discussed  a package of contributions related to intent model from several companies, and reach an agreement on a generic intent model (mainly for intent Expectation) and an example of Intent Expectation for Radio Network, which are under email approval process;</a:t>
            </a:r>
          </a:p>
          <a:p>
            <a:pPr marL="171450" indent="-171450">
              <a:buFont typeface="Wingdings" panose="05000000000000000000" pitchFamily="2" charset="2"/>
              <a:buChar char="Ø"/>
            </a:pPr>
            <a:r>
              <a:rPr lang="en-US" altLang="zh-CN" sz="1000" dirty="0">
                <a:solidFill>
                  <a:prstClr val="black"/>
                </a:solidFill>
                <a:latin typeface="+mj-lt"/>
                <a:cs typeface="Arial" charset="0"/>
              </a:rPr>
              <a:t>There is one proposal for introducing TM Forum RDFS Intent model in 3GPP, which is discussed and haven’t reach an agreement, which need further discussion</a:t>
            </a:r>
            <a:endParaRPr lang="en-US" sz="1000" dirty="0">
              <a:solidFill>
                <a:prstClr val="black"/>
              </a:solidFill>
              <a:latin typeface="+mj-lt"/>
              <a:cs typeface="Arial" charset="0"/>
            </a:endParaRPr>
          </a:p>
          <a:p>
            <a:r>
              <a:rPr lang="en-US" altLang="zh-CN" sz="1000" b="1" dirty="0">
                <a:solidFill>
                  <a:prstClr val="black"/>
                </a:solidFill>
                <a:latin typeface="+mj-lt"/>
                <a:cs typeface="Arial" charset="0"/>
              </a:rPr>
              <a:t>NPM: </a:t>
            </a:r>
            <a:r>
              <a:rPr lang="en-US" altLang="zh-CN" sz="1000" dirty="0">
                <a:solidFill>
                  <a:prstClr val="black"/>
                </a:solidFill>
                <a:latin typeface="+mj-lt"/>
                <a:cs typeface="Arial" charset="0"/>
              </a:rPr>
              <a:t>Several contributions regarding Stage 2 updates and Stage 3 </a:t>
            </a:r>
            <a:r>
              <a:rPr lang="en-US" altLang="zh-CN" sz="1000" dirty="0" err="1">
                <a:solidFill>
                  <a:prstClr val="black"/>
                </a:solidFill>
                <a:latin typeface="+mj-lt"/>
                <a:cs typeface="Arial" charset="0"/>
              </a:rPr>
              <a:t>definiton</a:t>
            </a:r>
            <a:r>
              <a:rPr lang="en-US" altLang="zh-CN" sz="1000" dirty="0">
                <a:solidFill>
                  <a:prstClr val="black"/>
                </a:solidFill>
                <a:latin typeface="+mj-lt"/>
                <a:cs typeface="Arial" charset="0"/>
              </a:rPr>
              <a:t>  have been approved/endorsed:</a:t>
            </a:r>
          </a:p>
          <a:p>
            <a:pPr marL="171450" indent="-171450">
              <a:buFont typeface="Wingdings" panose="05000000000000000000" pitchFamily="2" charset="2"/>
              <a:buChar char="Ø"/>
            </a:pPr>
            <a:r>
              <a:rPr lang="en-US" altLang="zh-CN" sz="1000" dirty="0" err="1">
                <a:solidFill>
                  <a:prstClr val="black"/>
                </a:solidFill>
                <a:latin typeface="+mj-lt"/>
                <a:cs typeface="Arial" charset="0"/>
              </a:rPr>
              <a:t>pCR</a:t>
            </a:r>
            <a:r>
              <a:rPr lang="en-US" altLang="zh-CN" sz="1000" dirty="0">
                <a:solidFill>
                  <a:prstClr val="black"/>
                </a:solidFill>
                <a:latin typeface="+mj-lt"/>
                <a:cs typeface="Arial" charset="0"/>
              </a:rPr>
              <a:t> 28.556 Add </a:t>
            </a:r>
            <a:r>
              <a:rPr lang="en-US" altLang="zh-CN" sz="1000" dirty="0" err="1">
                <a:solidFill>
                  <a:prstClr val="black"/>
                </a:solidFill>
                <a:latin typeface="+mj-lt"/>
                <a:cs typeface="Arial" charset="0"/>
              </a:rPr>
              <a:t>notificaition</a:t>
            </a:r>
            <a:r>
              <a:rPr lang="en-US" altLang="zh-CN" sz="1000" dirty="0">
                <a:solidFill>
                  <a:prstClr val="black"/>
                </a:solidFill>
                <a:latin typeface="+mj-lt"/>
                <a:cs typeface="Arial" charset="0"/>
              </a:rPr>
              <a:t> definition</a:t>
            </a:r>
          </a:p>
          <a:p>
            <a:pPr marL="171450" indent="-171450">
              <a:buFont typeface="Wingdings" panose="05000000000000000000" pitchFamily="2" charset="2"/>
              <a:buChar char="Ø"/>
            </a:pPr>
            <a:r>
              <a:rPr lang="en-US" altLang="zh-CN" sz="1000" dirty="0" err="1">
                <a:solidFill>
                  <a:prstClr val="black"/>
                </a:solidFill>
                <a:latin typeface="+mj-lt"/>
                <a:cs typeface="Arial" charset="0"/>
              </a:rPr>
              <a:t>pCR</a:t>
            </a:r>
            <a:r>
              <a:rPr lang="en-US" altLang="zh-CN" sz="1000" dirty="0">
                <a:solidFill>
                  <a:prstClr val="black"/>
                </a:solidFill>
                <a:latin typeface="+mj-lt"/>
                <a:cs typeface="Arial" charset="0"/>
              </a:rPr>
              <a:t> 28.556 Change stage 2 information attribute definition</a:t>
            </a:r>
          </a:p>
          <a:p>
            <a:pPr marL="171450" indent="-171450">
              <a:buFont typeface="Wingdings" panose="05000000000000000000" pitchFamily="2" charset="2"/>
              <a:buChar char="Ø"/>
            </a:pPr>
            <a:r>
              <a:rPr lang="en-US" altLang="zh-CN" sz="1000" dirty="0" err="1">
                <a:solidFill>
                  <a:prstClr val="black"/>
                </a:solidFill>
                <a:latin typeface="+mj-lt"/>
                <a:cs typeface="Arial" charset="0"/>
              </a:rPr>
              <a:t>pCR</a:t>
            </a:r>
            <a:r>
              <a:rPr lang="en-US" altLang="zh-CN" sz="1000" dirty="0">
                <a:solidFill>
                  <a:prstClr val="black"/>
                </a:solidFill>
                <a:latin typeface="+mj-lt"/>
                <a:cs typeface="Arial" charset="0"/>
              </a:rPr>
              <a:t> 28.556 update Policy activation and deactivation procedure</a:t>
            </a:r>
          </a:p>
          <a:p>
            <a:pPr marL="171450" indent="-171450">
              <a:buFont typeface="Wingdings" panose="05000000000000000000" pitchFamily="2" charset="2"/>
              <a:buChar char="Ø"/>
            </a:pPr>
            <a:r>
              <a:rPr lang="en-US" altLang="zh-CN" sz="1000" dirty="0" err="1">
                <a:solidFill>
                  <a:prstClr val="black"/>
                </a:solidFill>
                <a:latin typeface="+mj-lt"/>
                <a:cs typeface="Arial" charset="0"/>
              </a:rPr>
              <a:t>pCR</a:t>
            </a:r>
            <a:r>
              <a:rPr lang="en-US" altLang="zh-CN" sz="1000" dirty="0">
                <a:solidFill>
                  <a:prstClr val="black"/>
                </a:solidFill>
                <a:latin typeface="+mj-lt"/>
                <a:cs typeface="Arial" charset="0"/>
              </a:rPr>
              <a:t> 28.556 Add stage 3 definition</a:t>
            </a:r>
          </a:p>
          <a:p>
            <a:pPr marL="171450" indent="-171450">
              <a:buFont typeface="Wingdings" panose="05000000000000000000" pitchFamily="2" charset="2"/>
              <a:buChar char="Ø"/>
            </a:pPr>
            <a:r>
              <a:rPr lang="en-US" altLang="zh-CN" sz="1000" dirty="0" err="1">
                <a:solidFill>
                  <a:prstClr val="black"/>
                </a:solidFill>
                <a:latin typeface="+mj-lt"/>
                <a:cs typeface="Arial" charset="0"/>
              </a:rPr>
              <a:t>pCR</a:t>
            </a:r>
            <a:r>
              <a:rPr lang="en-US" altLang="zh-CN" sz="1000" dirty="0">
                <a:solidFill>
                  <a:prstClr val="black"/>
                </a:solidFill>
                <a:latin typeface="+mj-lt"/>
                <a:cs typeface="Arial" charset="0"/>
              </a:rPr>
              <a:t> 28.556 update </a:t>
            </a:r>
            <a:r>
              <a:rPr lang="en-US" altLang="zh-CN" sz="1000" dirty="0" err="1">
                <a:solidFill>
                  <a:prstClr val="black"/>
                </a:solidFill>
                <a:latin typeface="+mj-lt"/>
                <a:cs typeface="Arial" charset="0"/>
              </a:rPr>
              <a:t>PolicyContent</a:t>
            </a:r>
            <a:r>
              <a:rPr lang="en-US" altLang="zh-CN" sz="1000" dirty="0">
                <a:solidFill>
                  <a:prstClr val="black"/>
                </a:solidFill>
                <a:latin typeface="+mj-lt"/>
                <a:cs typeface="Arial" charset="0"/>
              </a:rPr>
              <a:t> definition</a:t>
            </a:r>
            <a:endParaRPr lang="en-US" altLang="zh-CN" sz="1000" b="1" dirty="0">
              <a:solidFill>
                <a:prstClr val="black"/>
              </a:solidFill>
              <a:latin typeface="+mj-lt"/>
              <a:cs typeface="Arial" charset="0"/>
            </a:endParaRPr>
          </a:p>
          <a:p>
            <a:r>
              <a:rPr lang="en-US" altLang="zh-CN" sz="1000" b="1" dirty="0" err="1">
                <a:solidFill>
                  <a:prstClr val="black"/>
                </a:solidFill>
                <a:latin typeface="+mj-lt"/>
                <a:cs typeface="Arial" charset="0"/>
              </a:rPr>
              <a:t>eCOSLA</a:t>
            </a:r>
            <a:r>
              <a:rPr lang="en-US" altLang="zh-CN" sz="1000" b="1" dirty="0">
                <a:solidFill>
                  <a:prstClr val="black"/>
                </a:solidFill>
                <a:latin typeface="+mj-lt"/>
                <a:cs typeface="Arial" charset="0"/>
              </a:rPr>
              <a:t>:</a:t>
            </a:r>
            <a:r>
              <a:rPr lang="en-US" altLang="zh-CN" sz="1000" dirty="0">
                <a:solidFill>
                  <a:prstClr val="black"/>
                </a:solidFill>
                <a:latin typeface="+mj-lt"/>
                <a:cs typeface="Arial" charset="0"/>
              </a:rPr>
              <a:t> The group has been working on use cases, requirements and solutions. A discussion paper on composite management services was presented. Main topics under discussion are pause-point and reporting. Good progress was made for the reporting solution. </a:t>
            </a:r>
          </a:p>
        </p:txBody>
      </p:sp>
      <p:sp>
        <p:nvSpPr>
          <p:cNvPr id="8" name="矩形 7"/>
          <p:cNvSpPr/>
          <p:nvPr/>
        </p:nvSpPr>
        <p:spPr>
          <a:xfrm>
            <a:off x="70944" y="3073909"/>
            <a:ext cx="6236219" cy="3323987"/>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000" b="1" dirty="0">
                <a:solidFill>
                  <a:prstClr val="black"/>
                </a:solidFill>
                <a:latin typeface="+mn-lt"/>
                <a:cs typeface="Arial" charset="0"/>
              </a:rPr>
              <a:t>ANL: </a:t>
            </a:r>
            <a:endParaRPr lang="en-US" altLang="zh-CN" sz="1000" dirty="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Based on Draft TS 28.100-070 EditHelp review version, scope (S5-216256), workflow, tasks, generic autonomous network level description (S5-216257) and Annex A (S5-216217) are updated, all editor's notes are addressed and cleaned up (S5-216258).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The proposal of TS 28.100 2.0.0 presentation to TSG for information and approval (S5-216259) is approved by SA5.</a:t>
            </a:r>
          </a:p>
          <a:p>
            <a:pPr lvl="0" defTabSz="1219170" eaLnBrk="1" fontAlgn="auto" hangingPunct="1">
              <a:spcBef>
                <a:spcPts val="0"/>
              </a:spcBef>
              <a:spcAft>
                <a:spcPts val="0"/>
              </a:spcAft>
              <a:defRPr/>
            </a:pPr>
            <a:r>
              <a:rPr lang="en-US" altLang="zh-CN" sz="1000" b="1" dirty="0" err="1">
                <a:solidFill>
                  <a:prstClr val="black"/>
                </a:solidFill>
                <a:latin typeface="+mn-lt"/>
                <a:cs typeface="Arial" charset="0"/>
              </a:rPr>
              <a:t>eMDAS</a:t>
            </a:r>
            <a:r>
              <a:rPr lang="en-US" altLang="zh-CN" sz="1000" b="1" dirty="0">
                <a:solidFill>
                  <a:prstClr val="black"/>
                </a:solidFill>
                <a:latin typeface="+mn-lt"/>
                <a:cs typeface="Arial" charset="0"/>
              </a:rPr>
              <a:t>: </a:t>
            </a:r>
            <a:r>
              <a:rPr lang="en-US" altLang="zh-CN" sz="1000" dirty="0">
                <a:solidFill>
                  <a:prstClr val="black"/>
                </a:solidFill>
                <a:latin typeface="+mn-lt"/>
                <a:cs typeface="Arial" charset="0"/>
              </a:rPr>
              <a:t>Group agreed the UCs and requirements related to: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Replacement of alarm incident by alarm information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software management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paging optimization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HO optimization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Alignment of terminology</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coverage problem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MDA assisted Energy Saving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MDA Request and Control</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obtaining MDA output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E2E latency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network slice load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inter-</a:t>
            </a:r>
            <a:r>
              <a:rPr lang="en-US" altLang="zh-CN" sz="1000" dirty="0" err="1">
                <a:solidFill>
                  <a:prstClr val="black"/>
                </a:solidFill>
                <a:latin typeface="+mn-lt"/>
                <a:cs typeface="Arial" charset="0"/>
              </a:rPr>
              <a:t>gNB</a:t>
            </a:r>
            <a:r>
              <a:rPr lang="en-US" altLang="zh-CN" sz="1000" dirty="0">
                <a:solidFill>
                  <a:prstClr val="black"/>
                </a:solidFill>
                <a:latin typeface="+mn-lt"/>
                <a:cs typeface="Arial" charset="0"/>
              </a:rPr>
              <a:t> beam selection optimization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slice coverage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Consumer requested ML model training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mn-lt"/>
                <a:cs typeface="Arial" charset="0"/>
              </a:rPr>
              <a:t>Producer initiated ML model training</a:t>
            </a:r>
          </a:p>
        </p:txBody>
      </p:sp>
      <p:sp>
        <p:nvSpPr>
          <p:cNvPr id="10" name="文本框 9"/>
          <p:cNvSpPr txBox="1"/>
          <p:nvPr/>
        </p:nvSpPr>
        <p:spPr>
          <a:xfrm>
            <a:off x="270888" y="2851986"/>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242820096"/>
              </p:ext>
            </p:extLst>
          </p:nvPr>
        </p:nvGraphicFramePr>
        <p:xfrm>
          <a:off x="270887" y="464947"/>
          <a:ext cx="11681825" cy="2379345"/>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016015">
                  <a:extLst>
                    <a:ext uri="{9D8B030D-6E8A-4147-A177-3AD203B41FA5}">
                      <a16:colId xmlns:a16="http://schemas.microsoft.com/office/drawing/2014/main" val="20001"/>
                    </a:ext>
                  </a:extLst>
                </a:gridCol>
                <a:gridCol w="1438275">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00237">
                <a:tc>
                  <a:txBody>
                    <a:bodyPr/>
                    <a:lstStyle/>
                    <a:p>
                      <a:pPr algn="ctr">
                        <a:spcAft>
                          <a:spcPts val="0"/>
                        </a:spcAft>
                      </a:pPr>
                      <a:r>
                        <a:rPr lang="en-GB" sz="1050" b="1" kern="1200" dirty="0">
                          <a:solidFill>
                            <a:schemeClr val="lt1"/>
                          </a:solidFill>
                          <a:latin typeface="+mn-lt"/>
                          <a:ea typeface="+mn-ea"/>
                          <a:cs typeface="Arial" panose="020B0604020202020204" pitchFamily="34" charset="0"/>
                        </a:rPr>
                        <a:t>WI code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mn-lt"/>
                          <a:ea typeface="+mn-ea"/>
                          <a:cs typeface="Arial" panose="020B0604020202020204" pitchFamily="34" charset="0"/>
                        </a:rPr>
                        <a:t>WI Title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mn-lt"/>
                          <a:cs typeface="Arial" panose="020B0604020202020204" pitchFamily="34" charset="0"/>
                        </a:rPr>
                        <a:t>Completion</a:t>
                      </a:r>
                      <a:r>
                        <a:rPr lang="sv-SE" sz="105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mn-lt"/>
                          <a:cs typeface="Arial" panose="020B0604020202020204" pitchFamily="34" charset="0"/>
                        </a:rPr>
                        <a:t>Tdoc</a:t>
                      </a:r>
                      <a:r>
                        <a:rPr lang="en-US" altLang="zh-CN" sz="1050" dirty="0">
                          <a:latin typeface="+mn-lt"/>
                          <a:cs typeface="Arial" panose="020B0604020202020204" pitchFamily="34" charset="0"/>
                        </a:rPr>
                        <a:t> reference</a:t>
                      </a:r>
                      <a:endParaRPr lang="sv-SE" sz="1050" dirty="0">
                        <a:latin typeface="+mn-lt"/>
                        <a:cs typeface="Arial" panose="020B0604020202020204" pitchFamily="34" charset="0"/>
                      </a:endParaRPr>
                    </a:p>
                  </a:txBody>
                  <a:tcPr anchor="ctr">
                    <a:solidFill>
                      <a:srgbClr val="92D050"/>
                    </a:solidFill>
                  </a:tcPr>
                </a:tc>
                <a:tc>
                  <a:txBody>
                    <a:bodyPr/>
                    <a:lstStyle/>
                    <a:p>
                      <a:pPr algn="ctr"/>
                      <a:r>
                        <a:rPr lang="sv-SE" sz="1050" dirty="0">
                          <a:latin typeface="+mn-lt"/>
                          <a:cs typeface="Arial" panose="020B0604020202020204" pitchFamily="34" charset="0"/>
                        </a:rPr>
                        <a:t>Target date</a:t>
                      </a:r>
                    </a:p>
                  </a:txBody>
                  <a:tcPr anchor="ctr">
                    <a:solidFill>
                      <a:srgbClr val="92D050"/>
                    </a:solidFill>
                  </a:tcPr>
                </a:tc>
                <a:tc>
                  <a:txBody>
                    <a:bodyPr/>
                    <a:lstStyle/>
                    <a:p>
                      <a:pPr algn="ctr"/>
                      <a:r>
                        <a:rPr lang="sv-SE" sz="105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mn-lt"/>
                          <a:cs typeface="Arial" panose="020B0604020202020204" pitchFamily="34" charset="0"/>
                        </a:rPr>
                        <a:t>Related</a:t>
                      </a:r>
                      <a:r>
                        <a:rPr lang="sv-SE" altLang="zh-CN" sz="1050" baseline="0" dirty="0">
                          <a:latin typeface="+mn-lt"/>
                          <a:cs typeface="Arial" panose="020B0604020202020204" pitchFamily="34" charset="0"/>
                        </a:rPr>
                        <a:t> groups</a:t>
                      </a:r>
                      <a:endParaRPr lang="sv-SE" sz="105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Related</a:t>
                      </a:r>
                      <a:r>
                        <a:rPr lang="sv-SE" sz="1050" baseline="0" dirty="0">
                          <a:latin typeface="+mn-lt"/>
                          <a:cs typeface="Arial" panose="020B0604020202020204" pitchFamily="34" charset="0"/>
                        </a:rPr>
                        <a:t> </a:t>
                      </a:r>
                      <a:r>
                        <a:rPr lang="en-US" altLang="zh-CN" sz="1050" dirty="0">
                          <a:latin typeface="+mn-lt"/>
                          <a:cs typeface="Arial" panose="020B0604020202020204" pitchFamily="34" charset="0"/>
                        </a:rPr>
                        <a:t>topic</a:t>
                      </a:r>
                      <a:endParaRPr lang="sv-SE" sz="105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240467">
                <a:tc>
                  <a:txBody>
                    <a:bodyPr/>
                    <a:lstStyle/>
                    <a:p>
                      <a:pPr algn="ctr">
                        <a:spcAft>
                          <a:spcPts val="0"/>
                        </a:spcAft>
                      </a:pPr>
                      <a:r>
                        <a:rPr lang="en-US" altLang="zh-CN" sz="1050" b="1" dirty="0">
                          <a:solidFill>
                            <a:schemeClr val="tx1"/>
                          </a:solidFill>
                          <a:effectLst/>
                          <a:latin typeface="+mn-lt"/>
                          <a:ea typeface="宋体" panose="02010600030101010101" pitchFamily="2" charset="-122"/>
                          <a:cs typeface="Arial" panose="020B0604020202020204" pitchFamily="34" charset="0"/>
                        </a:rPr>
                        <a:t>ANL</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chemeClr val="tx1"/>
                          </a:solidFill>
                          <a:effectLst/>
                          <a:latin typeface="+mn-lt"/>
                          <a:ea typeface="宋体" panose="02010600030101010101" pitchFamily="2" charset="-122"/>
                          <a:cs typeface="Arial" panose="020B0604020202020204" pitchFamily="34" charset="0"/>
                        </a:rPr>
                        <a:t>Autonomous network levels</a:t>
                      </a:r>
                      <a:endParaRPr lang="zh-CN" sz="105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71%-&gt;</a:t>
                      </a:r>
                      <a:r>
                        <a:rPr lang="en-US" altLang="zh-CN" sz="1050" b="0" kern="1200" dirty="0">
                          <a:solidFill>
                            <a:schemeClr val="tx1"/>
                          </a:solidFill>
                          <a:effectLst/>
                          <a:highlight>
                            <a:srgbClr val="00FF00"/>
                          </a:highlight>
                          <a:latin typeface="+mn-lt"/>
                          <a:ea typeface="+mn-ea"/>
                          <a:cs typeface="Arial" panose="020B0604020202020204" pitchFamily="34" charset="0"/>
                        </a:rPr>
                        <a:t>100%</a:t>
                      </a:r>
                      <a:endParaRPr lang="sv-SE" altLang="zh-CN" sz="1050" b="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tx1"/>
                          </a:solidFill>
                          <a:effectLst/>
                          <a:latin typeface="+mn-lt"/>
                          <a:ea typeface="+mn-ea"/>
                          <a:cs typeface="Arial" panose="020B0604020202020204" pitchFamily="34" charset="0"/>
                        </a:rPr>
                        <a:t>TS 28.100</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tx1"/>
                          </a:solidFill>
                          <a:effectLst/>
                          <a:latin typeface="+mn-lt"/>
                          <a:ea typeface="+mn-ea"/>
                          <a:cs typeface="Arial" panose="020B0604020202020204" pitchFamily="34" charset="0"/>
                        </a:rPr>
                        <a:t>SP-200464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CMCC</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TMF/SA2/RAN3/ZSM</a:t>
                      </a: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Autonomous network</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47417">
                <a:tc>
                  <a:txBody>
                    <a:bodyPr/>
                    <a:lstStyle/>
                    <a:p>
                      <a:pPr algn="ctr">
                        <a:spcAft>
                          <a:spcPts val="0"/>
                        </a:spcAft>
                      </a:pPr>
                      <a:r>
                        <a:rPr lang="en-GB" sz="1050" b="1" dirty="0">
                          <a:solidFill>
                            <a:schemeClr val="tx1"/>
                          </a:solidFill>
                          <a:effectLst/>
                          <a:latin typeface="+mn-lt"/>
                          <a:ea typeface="宋体" panose="02010600030101010101" pitchFamily="2" charset="-122"/>
                          <a:cs typeface="Arial" panose="020B0604020202020204" pitchFamily="34" charset="0"/>
                        </a:rPr>
                        <a:t>IDMS_MN</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Intent driven management service for mobile networks</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a:t>
                      </a:r>
                      <a:r>
                        <a:rPr lang="en-US" altLang="zh-CN" sz="1050" b="1" kern="1200" dirty="0">
                          <a:solidFill>
                            <a:schemeClr val="tx1"/>
                          </a:solidFill>
                          <a:effectLst/>
                          <a:latin typeface="+mn-lt"/>
                          <a:ea typeface="+mn-ea"/>
                          <a:cs typeface="Arial" panose="020B0604020202020204" pitchFamily="34" charset="0"/>
                        </a:rPr>
                        <a:t>80%</a:t>
                      </a:r>
                      <a:endParaRPr lang="sv-SE" altLang="zh-CN" sz="105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mn-ea"/>
                          <a:cs typeface="Arial" panose="020B0604020202020204" pitchFamily="34" charset="0"/>
                        </a:rPr>
                        <a:t>SP-180899</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SA#94 (Dec. </a:t>
                      </a:r>
                      <a:r>
                        <a:rPr lang="en-GB" sz="105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a:solidFill>
                            <a:schemeClr val="tx1"/>
                          </a:solidFill>
                          <a:effectLst/>
                          <a:latin typeface="+mn-lt"/>
                          <a:ea typeface="+mn-ea"/>
                          <a:cs typeface="Arial" panose="020B0604020202020204" pitchFamily="34" charset="0"/>
                        </a:rPr>
                        <a:t>-&gt;SA#95 (Mar. 2022)</a:t>
                      </a:r>
                      <a:endParaRPr lang="sv-SE" altLang="zh-CN" sz="1050" b="1"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mn-ea"/>
                          <a:cs typeface="Arial" panose="020B0604020202020204" pitchFamily="34" charset="0"/>
                        </a:rPr>
                        <a:t>Huawei</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SA2/RAN3/ZSM</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Arial" panose="020B0604020202020204" pitchFamily="34" charset="0"/>
                        </a:rPr>
                        <a:t>Intent</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64176">
                <a:tc>
                  <a:txBody>
                    <a:bodyPr/>
                    <a:lstStyle/>
                    <a:p>
                      <a:pPr algn="ctr">
                        <a:spcAft>
                          <a:spcPts val="0"/>
                        </a:spcAft>
                      </a:pPr>
                      <a:r>
                        <a:rPr lang="en-GB" sz="1050" b="1" dirty="0">
                          <a:solidFill>
                            <a:schemeClr val="tx1"/>
                          </a:solidFill>
                          <a:effectLst/>
                          <a:latin typeface="+mn-lt"/>
                          <a:ea typeface="宋体" panose="02010600030101010101" pitchFamily="2" charset="-122"/>
                          <a:cs typeface="Arial" panose="020B0604020202020204" pitchFamily="34" charset="0"/>
                        </a:rPr>
                        <a:t>NPM</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chemeClr val="tx1"/>
                          </a:solidFill>
                          <a:effectLst/>
                          <a:latin typeface="+mn-lt"/>
                          <a:ea typeface="宋体" panose="02010600030101010101" pitchFamily="2" charset="-122"/>
                          <a:cs typeface="Arial" panose="020B0604020202020204" pitchFamily="34" charset="0"/>
                        </a:rPr>
                        <a:t>Network policy management for 5G mobile networks based on NFV scenarios</a:t>
                      </a:r>
                      <a:endParaRPr lang="zh-CN" sz="105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78%-&gt;</a:t>
                      </a:r>
                      <a:r>
                        <a:rPr lang="en-US" altLang="zh-CN" sz="1050" b="0" kern="1200" dirty="0">
                          <a:solidFill>
                            <a:schemeClr val="tx1"/>
                          </a:solidFill>
                          <a:effectLst/>
                          <a:highlight>
                            <a:srgbClr val="00FF00"/>
                          </a:highlight>
                          <a:latin typeface="+mn-lt"/>
                          <a:ea typeface="+mn-ea"/>
                          <a:cs typeface="Arial" panose="020B0604020202020204" pitchFamily="34" charset="0"/>
                        </a:rPr>
                        <a:t>100%</a:t>
                      </a:r>
                      <a:endParaRPr lang="sv-SE" sz="1050" kern="1200" dirty="0">
                        <a:solidFill>
                          <a:schemeClr val="tx1"/>
                        </a:solidFill>
                        <a:effectLst/>
                        <a:highlight>
                          <a:srgbClr val="00FF00"/>
                        </a:highligh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SimSun" panose="02010600030101010101" pitchFamily="2" charset="-122"/>
                          <a:cs typeface="Arial" panose="020B0604020202020204" pitchFamily="34" charset="0"/>
                        </a:rPr>
                        <a:t>TS 28.555/28.556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SimSun" panose="02010600030101010101" pitchFamily="2" charset="-122"/>
                          <a:cs typeface="Arial" panose="020B0604020202020204" pitchFamily="34" charset="0"/>
                        </a:rPr>
                        <a:t>SP-191211</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r>
                        <a:rPr lang="en-US" sz="1050" b="0" kern="1200" dirty="0">
                          <a:solidFill>
                            <a:schemeClr val="tx1"/>
                          </a:solidFill>
                          <a:effectLst/>
                          <a:latin typeface="+mn-lt"/>
                          <a:ea typeface="+mn-ea"/>
                          <a:cs typeface="Arial" panose="020B0604020202020204" pitchFamily="34" charset="0"/>
                        </a:rPr>
                        <a:t>SA#95 (Mar. 2022)</a:t>
                      </a:r>
                      <a:endParaRPr lang="sv-SE"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SimSun" panose="02010600030101010101" pitchFamily="2" charset="-122"/>
                          <a:cs typeface="Arial" panose="020B0604020202020204" pitchFamily="34" charset="0"/>
                        </a:rPr>
                        <a:t>CMCC</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SA2/RAN2/RAN3</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Arial" panose="020B0604020202020204" pitchFamily="34" charset="0"/>
                        </a:rPr>
                        <a:t>Policy</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33517">
                <a:tc>
                  <a:txBody>
                    <a:bodyPr/>
                    <a:lstStyle/>
                    <a:p>
                      <a:pPr marL="0" algn="ctr" defTabSz="1219170" rtl="0" eaLnBrk="1" latinLnBrk="0" hangingPunct="1">
                        <a:spcAft>
                          <a:spcPts val="0"/>
                        </a:spcAft>
                      </a:pPr>
                      <a:r>
                        <a:rPr lang="en-US" altLang="zh-CN" sz="1050" b="1" kern="1200" dirty="0" err="1">
                          <a:solidFill>
                            <a:schemeClr val="tx1"/>
                          </a:solidFill>
                          <a:effectLst/>
                          <a:latin typeface="+mn-lt"/>
                          <a:ea typeface="宋体" panose="02010600030101010101" pitchFamily="2" charset="-122"/>
                          <a:cs typeface="Arial" panose="020B0604020202020204" pitchFamily="34" charset="0"/>
                        </a:rPr>
                        <a:t>eCOSLA</a:t>
                      </a:r>
                      <a:endParaRPr lang="en-US" altLang="zh-CN" sz="105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Enhanced Closed loop SLS Assurance</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60%-&gt;80%</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TS28.535/28.536/28.533/28.541/28.546/28.552/28.553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tx1"/>
                          </a:solidFill>
                          <a:effectLst/>
                          <a:latin typeface="+mn-lt"/>
                          <a:ea typeface="+mn-ea"/>
                          <a:cs typeface="Arial" panose="020B0604020202020204" pitchFamily="34" charset="0"/>
                        </a:rPr>
                        <a:t>SP-200196</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tx1"/>
                          </a:solidFill>
                          <a:effectLst/>
                          <a:latin typeface="+mn-lt"/>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ZSM/SA2/RAN3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mn-lt"/>
                          <a:ea typeface="+mn-ea"/>
                          <a:cs typeface="Arial" panose="020B0604020202020204" pitchFamily="34" charset="0"/>
                        </a:rPr>
                        <a:t>Closed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47417">
                <a:tc>
                  <a:txBody>
                    <a:bodyPr/>
                    <a:lstStyle/>
                    <a:p>
                      <a:pPr algn="ctr">
                        <a:spcAft>
                          <a:spcPts val="0"/>
                        </a:spcAft>
                      </a:pPr>
                      <a:r>
                        <a:rPr lang="en-US" sz="1050" b="1" dirty="0" err="1">
                          <a:solidFill>
                            <a:schemeClr val="tx1"/>
                          </a:solidFill>
                          <a:effectLst/>
                          <a:latin typeface="+mn-lt"/>
                          <a:ea typeface="宋体" panose="02010600030101010101" pitchFamily="2" charset="-122"/>
                          <a:cs typeface="Arial" panose="020B0604020202020204" pitchFamily="34" charset="0"/>
                        </a:rPr>
                        <a:t>eMDAS</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chemeClr val="tx1"/>
                          </a:solidFill>
                          <a:effectLst/>
                          <a:latin typeface="+mn-lt"/>
                          <a:ea typeface="宋体" panose="02010600030101010101" pitchFamily="2" charset="-122"/>
                          <a:cs typeface="Arial" panose="020B0604020202020204" pitchFamily="34" charset="0"/>
                        </a:rPr>
                        <a:t>Enhancements of Management Data Analytics Service</a:t>
                      </a:r>
                      <a:endParaRPr lang="zh-CN" sz="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10%-&gt;45%</a:t>
                      </a:r>
                      <a:endParaRPr lang="sv-SE" altLang="zh-CN" sz="1050" b="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TS 28.104/ and another new TS (being requested by the revised WID)</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SP-210132 </a:t>
                      </a:r>
                      <a:r>
                        <a:rPr lang="en-US" sz="1050" kern="1200" dirty="0">
                          <a:solidFill>
                            <a:schemeClr val="tx1"/>
                          </a:solidFill>
                          <a:effectLst/>
                          <a:latin typeface="+mn-lt"/>
                          <a:ea typeface="+mn-ea"/>
                          <a:cs typeface="Arial" panose="020B0604020202020204" pitchFamily="34" charset="0"/>
                        </a:rPr>
                        <a:t>-&gt;</a:t>
                      </a:r>
                      <a:r>
                        <a:rPr lang="en-US" sz="1050" kern="1200" baseline="0" dirty="0">
                          <a:solidFill>
                            <a:schemeClr val="tx1"/>
                          </a:solidFill>
                          <a:effectLst/>
                          <a:latin typeface="+mn-lt"/>
                          <a:ea typeface="+mn-ea"/>
                          <a:cs typeface="Arial" panose="020B0604020202020204" pitchFamily="34" charset="0"/>
                        </a:rPr>
                        <a:t> Revised WID in S5 216348</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SA#94 (Dec. </a:t>
                      </a:r>
                      <a:r>
                        <a:rPr lang="en-GB" altLang="zh-CN" sz="105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a:solidFill>
                            <a:schemeClr val="tx1"/>
                          </a:solidFill>
                          <a:effectLst/>
                          <a:latin typeface="+mn-lt"/>
                          <a:ea typeface="+mn-ea"/>
                          <a:cs typeface="Arial" panose="020B0604020202020204" pitchFamily="34" charset="0"/>
                        </a:rPr>
                        <a:t>-&gt;SA#95 (Mar. 2022)</a:t>
                      </a:r>
                      <a:endParaRPr lang="en-GB"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Intel,NEC</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SA2/RAN3</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r>
              <a:rPr lang="en-US" altLang="zh-CN" sz="3200" dirty="0"/>
              <a:t>/</a:t>
            </a:r>
            <a:r>
              <a:rPr lang="en-US" altLang="zh-CN" sz="3200" dirty="0" err="1"/>
              <a:t>eMDAS</a:t>
            </a:r>
            <a:endParaRPr lang="sv-SE" sz="3200" kern="0" dirty="0"/>
          </a:p>
        </p:txBody>
      </p:sp>
    </p:spTree>
    <p:extLst>
      <p:ext uri="{BB962C8B-B14F-4D97-AF65-F5344CB8AC3E}">
        <p14:creationId xmlns:p14="http://schemas.microsoft.com/office/powerpoint/2010/main" val="3008247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554588687"/>
              </p:ext>
            </p:extLst>
          </p:nvPr>
        </p:nvGraphicFramePr>
        <p:xfrm>
          <a:off x="205571" y="729707"/>
          <a:ext cx="11681825" cy="2661914"/>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39816">
                  <a:extLst>
                    <a:ext uri="{9D8B030D-6E8A-4147-A177-3AD203B41FA5}">
                      <a16:colId xmlns:a16="http://schemas.microsoft.com/office/drawing/2014/main" val="20001"/>
                    </a:ext>
                  </a:extLst>
                </a:gridCol>
                <a:gridCol w="1514474">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eSON_5G</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Enhancements of Self-Organizing Networks (SON) for 5G networks </a:t>
                      </a: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70%-&gt;90%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SA#94 (Dec. </a:t>
                      </a:r>
                      <a:r>
                        <a:rPr lang="en-GB" sz="105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a:solidFill>
                            <a:schemeClr val="tx1"/>
                          </a:solidFill>
                          <a:effectLst/>
                          <a:latin typeface="+mn-lt"/>
                          <a:ea typeface="+mn-ea"/>
                          <a:cs typeface="Arial" panose="020B0604020202020204" pitchFamily="34" charset="0"/>
                        </a:rPr>
                        <a:t>-</a:t>
                      </a:r>
                      <a:r>
                        <a:rPr lang="en-US" sz="1050" b="0" kern="1200">
                          <a:solidFill>
                            <a:schemeClr val="tx1"/>
                          </a:solidFill>
                          <a:effectLst/>
                          <a:latin typeface="+mn-lt"/>
                          <a:ea typeface="+mn-ea"/>
                          <a:cs typeface="Arial" panose="020B0604020202020204" pitchFamily="34" charset="0"/>
                        </a:rPr>
                        <a:t>&gt;</a:t>
                      </a:r>
                      <a:r>
                        <a:rPr lang="en-US" sz="1050" b="1" kern="1200">
                          <a:solidFill>
                            <a:schemeClr val="tx1"/>
                          </a:solidFill>
                          <a:effectLst/>
                          <a:latin typeface="+mn-lt"/>
                          <a:ea typeface="+mn-ea"/>
                          <a:cs typeface="Arial" panose="020B0604020202020204" pitchFamily="34" charset="0"/>
                        </a:rPr>
                        <a:t>SA#95 (Mar. 2022)</a:t>
                      </a:r>
                      <a:endParaRPr lang="sv-SE" altLang="zh-CN" sz="1050" b="1"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Intel</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3792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tx1"/>
                          </a:solidFill>
                          <a:effectLst/>
                          <a:latin typeface="+mn-lt"/>
                          <a:ea typeface="+mn-ea"/>
                          <a:cs typeface="+mn-cs"/>
                        </a:rPr>
                        <a:t>PACMAN</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Generic Plug and connect</a:t>
                      </a:r>
                      <a:endParaRPr lang="zh-CN" alt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20%</a:t>
                      </a:r>
                      <a:r>
                        <a:rPr lang="en-US" altLang="zh-CN" sz="1050" b="0" kern="1200" dirty="0">
                          <a:solidFill>
                            <a:schemeClr val="tx1"/>
                          </a:solidFill>
                          <a:effectLst/>
                          <a:latin typeface="+mn-lt"/>
                          <a:ea typeface="+mn-ea"/>
                          <a:cs typeface="Arial" panose="020B0604020202020204" pitchFamily="34" charset="0"/>
                        </a:rPr>
                        <a:t>-&gt;70%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SP-210260</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mn-cs"/>
                        </a:rPr>
                        <a:t>SA#96 (June </a:t>
                      </a:r>
                      <a:r>
                        <a:rPr lang="sv-SE" altLang="zh-CN" sz="1050" b="0" kern="1200">
                          <a:solidFill>
                            <a:schemeClr val="dk1"/>
                          </a:solidFill>
                          <a:effectLst/>
                          <a:latin typeface="+mn-lt"/>
                          <a:ea typeface="+mn-ea"/>
                          <a:cs typeface="+mn-cs"/>
                        </a:rPr>
                        <a:t>2022)</a:t>
                      </a:r>
                      <a:r>
                        <a:rPr lang="en-GB" altLang="zh-CN" sz="1050" b="0" kern="1200">
                          <a:solidFill>
                            <a:schemeClr val="tx1"/>
                          </a:solidFill>
                          <a:effectLst/>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a:solidFill>
                            <a:schemeClr val="tx1"/>
                          </a:solidFill>
                          <a:effectLst/>
                          <a:latin typeface="+mn-lt"/>
                          <a:ea typeface="+mn-ea"/>
                          <a:cs typeface="Arial" panose="020B0604020202020204" pitchFamily="34" charset="0"/>
                        </a:rPr>
                        <a:t>-</a:t>
                      </a:r>
                      <a:r>
                        <a:rPr lang="en-US" altLang="zh-CN" sz="1050" b="0" kern="1200">
                          <a:solidFill>
                            <a:schemeClr val="tx1"/>
                          </a:solidFill>
                          <a:effectLst/>
                          <a:latin typeface="+mn-lt"/>
                          <a:ea typeface="+mn-ea"/>
                          <a:cs typeface="Arial" panose="020B0604020202020204" pitchFamily="34" charset="0"/>
                        </a:rPr>
                        <a:t>&gt;</a:t>
                      </a:r>
                      <a:r>
                        <a:rPr lang="en-US" altLang="zh-CN" sz="1050" b="1" kern="1200">
                          <a:solidFill>
                            <a:schemeClr val="tx1"/>
                          </a:solidFill>
                          <a:effectLst/>
                          <a:latin typeface="+mn-lt"/>
                          <a:ea typeface="+mn-ea"/>
                          <a:cs typeface="Arial" panose="020B0604020202020204" pitchFamily="34" charset="0"/>
                        </a:rPr>
                        <a:t>SA#95 (Mar. 2022)</a:t>
                      </a:r>
                      <a:endParaRPr lang="sv-SE" altLang="zh-CN" sz="1050" b="1"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295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E_HOO</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Enhancement of Handover Optimization</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40%-&gt;90%</a:t>
                      </a:r>
                      <a:endParaRPr lang="sv-SE" altLang="zh-CN"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TS28.552/28.313/28.541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SP-200466</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dk1"/>
                          </a:solidFill>
                          <a:effectLst/>
                          <a:latin typeface="+mn-lt"/>
                          <a:ea typeface="+mn-ea"/>
                          <a:cs typeface="+mn-cs"/>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EE5GPLUS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Enhancements on EE for 5G networks</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70%-&gt;</a:t>
                      </a:r>
                      <a:r>
                        <a:rPr lang="en-US" altLang="zh-CN" sz="1050" kern="1200" dirty="0">
                          <a:solidFill>
                            <a:schemeClr val="dk1"/>
                          </a:solidFill>
                          <a:effectLst/>
                          <a:highlight>
                            <a:srgbClr val="00FF00"/>
                          </a:highlight>
                          <a:latin typeface="+mn-lt"/>
                          <a:ea typeface="+mn-ea"/>
                          <a:cs typeface="+mn-cs"/>
                        </a:rPr>
                        <a:t>100%</a:t>
                      </a:r>
                      <a:endParaRPr lang="sv-SE" sz="1050" kern="1200" dirty="0">
                        <a:solidFill>
                          <a:schemeClr val="dk1"/>
                        </a:solidFill>
                        <a:effectLst/>
                        <a:highlight>
                          <a:srgbClr val="00FF00"/>
                        </a:highligh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dk1"/>
                          </a:solidFill>
                          <a:effectLst/>
                          <a:latin typeface="+mn-lt"/>
                          <a:ea typeface="+mn-ea"/>
                          <a:cs typeface="+mn-cs"/>
                        </a:rPr>
                        <a:t>SA#94 (Dec. 2021)</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SA2/RAN2/RAN3/ETSI EE/ITU-T/GSMA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5GD</a:t>
                      </a:r>
                      <a:r>
                        <a:rPr lang="en-US" altLang="zh-CN" sz="1050" b="1" kern="1200" dirty="0">
                          <a:solidFill>
                            <a:schemeClr val="tx1"/>
                          </a:solidFill>
                          <a:effectLst/>
                          <a:latin typeface="+mn-lt"/>
                          <a:ea typeface="+mn-ea"/>
                          <a:cs typeface="+mn-cs"/>
                        </a:rPr>
                        <a:t>MS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Discovery of management services in 5G  </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90%-&gt;95%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05571" y="3661999"/>
            <a:ext cx="5342643"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eSON_5G: </a:t>
            </a:r>
            <a:r>
              <a:rPr lang="en-US" altLang="zh-CN" sz="1200" dirty="0">
                <a:solidFill>
                  <a:prstClr val="black"/>
                </a:solidFill>
                <a:latin typeface="+mn-lt"/>
                <a:cs typeface="Arial" charset="0"/>
              </a:rPr>
              <a:t>The group agreed CRs to add C-SON CCO control information and beam specific handover counters to MRO, and the conversion of draft CR for LBO SON function to CR. The main issue remain open has to do with how to notify consumers for actions taken by SON functions.</a:t>
            </a:r>
            <a:endParaRPr lang="en-US" altLang="zh-CN" sz="1200" b="1"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prstClr val="black"/>
                </a:solidFill>
                <a:latin typeface="+mn-lt"/>
                <a:cs typeface="Arial" charset="0"/>
              </a:rPr>
              <a:t>EE5GPLUS: </a:t>
            </a:r>
            <a:endParaRPr lang="en-US" altLang="zh-CN" sz="1200"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WID has been revised to reflect what has really been achieved during Rel-17</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Agreed CRs: 28.554 Energy Efficiency of the 5GC based on the useful output of 5GC user plane; </a:t>
            </a:r>
            <a:r>
              <a:rPr lang="en-US" altLang="zh-CN" sz="1200" dirty="0">
                <a:solidFill>
                  <a:prstClr val="black"/>
                </a:solidFill>
                <a:latin typeface="+mj-lt"/>
                <a:cs typeface="Arial" charset="0"/>
              </a:rPr>
              <a:t>28.554 Add Energy Consumption KPI for NG-RAN; 28.554 Add definition of </a:t>
            </a:r>
            <a:r>
              <a:rPr lang="en-US" altLang="zh-CN" sz="1200" dirty="0" err="1">
                <a:solidFill>
                  <a:prstClr val="black"/>
                </a:solidFill>
                <a:latin typeface="+mj-lt"/>
                <a:cs typeface="Arial" charset="0"/>
              </a:rPr>
              <a:t>ECns</a:t>
            </a:r>
            <a:r>
              <a:rPr lang="en-US" altLang="zh-CN" sz="1200" dirty="0">
                <a:solidFill>
                  <a:prstClr val="black"/>
                </a:solidFill>
                <a:latin typeface="+mj-lt"/>
                <a:cs typeface="Arial" charset="0"/>
              </a:rPr>
              <a:t>; 28.310 Update clause 6.2 for energy saving.</a:t>
            </a:r>
            <a:endParaRPr lang="en-US" altLang="zh-CN" sz="1200"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mn-lt"/>
                <a:cs typeface="Arial" charset="0"/>
              </a:rPr>
              <a:t>PACMAN: </a:t>
            </a:r>
            <a:r>
              <a:rPr lang="en-US" altLang="zh-CN" sz="1200" dirty="0">
                <a:solidFill>
                  <a:prstClr val="black"/>
                </a:solidFill>
                <a:latin typeface="+mn-lt"/>
                <a:cs typeface="Arial" charset="0"/>
              </a:rPr>
              <a:t>the following contributions were approved</a:t>
            </a:r>
            <a:r>
              <a:rPr lang="en-US" altLang="zh-CN" sz="1200" b="1" dirty="0">
                <a:solidFill>
                  <a:prstClr val="black"/>
                </a:solidFill>
                <a:latin typeface="+mn-lt"/>
                <a:cs typeface="Arial" charset="0"/>
              </a:rPr>
              <a: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Both TS 28.314 and TS 28.315 are completed.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err="1">
                <a:solidFill>
                  <a:prstClr val="black"/>
                </a:solidFill>
                <a:latin typeface="+mn-lt"/>
                <a:cs typeface="Arial" charset="0"/>
              </a:rPr>
              <a:t>PnC</a:t>
            </a:r>
            <a:r>
              <a:rPr lang="en-US" altLang="zh-CN" sz="1200" dirty="0">
                <a:solidFill>
                  <a:prstClr val="black"/>
                </a:solidFill>
                <a:latin typeface="+mn-lt"/>
                <a:cs typeface="Arial" charset="0"/>
              </a:rPr>
              <a:t> Concepts and Requirements, procedure minor updates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28.316 </a:t>
            </a:r>
            <a:r>
              <a:rPr lang="en-US" altLang="zh-CN" sz="1200" dirty="0" err="1">
                <a:solidFill>
                  <a:prstClr val="black"/>
                </a:solidFill>
                <a:latin typeface="+mn-lt"/>
                <a:cs typeface="Arial" charset="0"/>
              </a:rPr>
              <a:t>PnC</a:t>
            </a:r>
            <a:r>
              <a:rPr lang="en-US" altLang="zh-CN" sz="1200" dirty="0">
                <a:solidFill>
                  <a:prstClr val="black"/>
                </a:solidFill>
                <a:latin typeface="+mn-lt"/>
                <a:cs typeface="Arial" charset="0"/>
              </a:rPr>
              <a:t> Data formats - DHCP Request</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eSON_5G/PACMAN/E_HOO/EE5GPLUS/5GDMS</a:t>
            </a:r>
            <a:endParaRPr lang="sv-SE" sz="3200" kern="0" dirty="0"/>
          </a:p>
        </p:txBody>
      </p:sp>
      <p:sp>
        <p:nvSpPr>
          <p:cNvPr id="4" name="矩形 3"/>
          <p:cNvSpPr/>
          <p:nvPr/>
        </p:nvSpPr>
        <p:spPr>
          <a:xfrm>
            <a:off x="5695933" y="3661999"/>
            <a:ext cx="6043745"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E_HOO:</a:t>
            </a:r>
            <a:r>
              <a:rPr lang="en-US" altLang="zh-CN" sz="1200" dirty="0">
                <a:solidFill>
                  <a:prstClr val="black"/>
                </a:solidFill>
                <a:latin typeface="+mn-lt"/>
                <a:cs typeface="Arial" charset="0"/>
              </a:rPr>
              <a: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Most of Stage 1 is agreed, only two clauses are not agreed. They need to be contributed to next meeting, which is the last for the WI.</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Stage 1 is collected in a Draft CR, which needs to be converted to a proper CR for next meeting.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Stage 2 and 3 finished.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Measurements finished.</a:t>
            </a:r>
          </a:p>
          <a:p>
            <a:pPr defTabSz="1219170" eaLnBrk="1" fontAlgn="auto" hangingPunct="1">
              <a:spcBef>
                <a:spcPts val="0"/>
              </a:spcBef>
              <a:spcAft>
                <a:spcPts val="0"/>
              </a:spcAft>
              <a:defRPr/>
            </a:pPr>
            <a:r>
              <a:rPr lang="en-US" altLang="zh-CN" sz="1200" b="1" dirty="0">
                <a:latin typeface="+mn-lt"/>
                <a:cs typeface="Arial" charset="0"/>
              </a:rPr>
              <a:t>5GDMS: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Agreed changes to structure and attributes of </a:t>
            </a:r>
            <a:r>
              <a:rPr lang="en-US" altLang="zh-CN" sz="1200" dirty="0" err="1">
                <a:solidFill>
                  <a:prstClr val="black"/>
                </a:solidFill>
                <a:latin typeface="+mn-lt"/>
                <a:cs typeface="Arial" charset="0"/>
              </a:rPr>
              <a:t>MnSRegistry</a:t>
            </a:r>
            <a:r>
              <a:rPr lang="en-US" altLang="zh-CN" sz="1200" dirty="0">
                <a:solidFill>
                  <a:prstClr val="black"/>
                </a:solidFill>
                <a:latin typeface="+mn-lt"/>
                <a:cs typeface="Arial" charset="0"/>
              </a:rPr>
              <a:t> IOC in 28.622 and 28.623.</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Agreed improvement to use case description in 28.537.</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Draft CRs are converted to formal CRs. </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Error in YANG solution set is corrected.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A solution for discovery of managed entities was discussed, but agreement could not be reached.</a:t>
            </a:r>
          </a:p>
        </p:txBody>
      </p:sp>
    </p:spTree>
    <p:extLst>
      <p:ext uri="{BB962C8B-B14F-4D97-AF65-F5344CB8AC3E}">
        <p14:creationId xmlns:p14="http://schemas.microsoft.com/office/powerpoint/2010/main" val="1898283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59896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677459637"/>
              </p:ext>
            </p:extLst>
          </p:nvPr>
        </p:nvGraphicFramePr>
        <p:xfrm>
          <a:off x="205572" y="1014738"/>
          <a:ext cx="11681825" cy="2586351"/>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1830367">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200" b="1" dirty="0">
                          <a:solidFill>
                            <a:schemeClr val="tx1"/>
                          </a:solidFill>
                          <a:effectLst/>
                          <a:latin typeface="+mn-lt"/>
                          <a:ea typeface="宋体" panose="02010600030101010101" pitchFamily="2" charset="-122"/>
                        </a:rPr>
                        <a:t>OAM_NPN</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rPr>
                        <a:t>Management of non-public networks</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70%-&gt;85%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mn-cs"/>
                        </a:rPr>
                        <a:t>TS28.557/</a:t>
                      </a:r>
                      <a:r>
                        <a:rPr lang="sv-SE" altLang="zh-CN" sz="1050" kern="1200">
                          <a:solidFill>
                            <a:schemeClr val="dk1"/>
                          </a:solidFill>
                          <a:effectLst/>
                          <a:latin typeface="+mn-lt"/>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SA#94 (Dec. </a:t>
                      </a:r>
                      <a:r>
                        <a:rPr lang="en-GB" altLang="zh-CN" sz="105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a:solidFill>
                            <a:schemeClr val="tx1"/>
                          </a:solidFill>
                          <a:effectLst/>
                          <a:latin typeface="+mn-lt"/>
                          <a:ea typeface="+mn-ea"/>
                          <a:cs typeface="Arial" panose="020B0604020202020204" pitchFamily="34" charset="0"/>
                        </a:rPr>
                        <a:t>-&gt;SA#95 (Mar. 2022)</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Huawei</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NPN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200" b="1" dirty="0">
                          <a:solidFill>
                            <a:schemeClr val="tx1"/>
                          </a:solidFill>
                          <a:effectLst/>
                          <a:latin typeface="+mn-lt"/>
                          <a:ea typeface="宋体" panose="02010600030101010101" pitchFamily="2" charset="-122"/>
                        </a:rPr>
                        <a:t>EMA5SLA</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Enhancement on Management Aspects of 5G Service-Level Agreement</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70%&gt;85%</a:t>
                      </a:r>
                      <a:endParaRPr lang="sv-SE" altLang="zh-CN" sz="1050" b="0" kern="1200" dirty="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a:solidFill>
                            <a:schemeClr val="tx1"/>
                          </a:solidFill>
                          <a:effectLst/>
                          <a:latin typeface="+mn-lt"/>
                          <a:ea typeface="+mn-ea"/>
                          <a:cs typeface="Arial" panose="020B0604020202020204" pitchFamily="34" charset="0"/>
                        </a:rPr>
                        <a:t>SA#94 </a:t>
                      </a:r>
                      <a:r>
                        <a:rPr lang="en-GB" sz="1050" b="0" kern="1200" dirty="0">
                          <a:solidFill>
                            <a:schemeClr val="tx1"/>
                          </a:solidFill>
                          <a:effectLst/>
                          <a:latin typeface="+mn-lt"/>
                          <a:ea typeface="+mn-ea"/>
                          <a:cs typeface="Arial" panose="020B0604020202020204" pitchFamily="34" charset="0"/>
                        </a:rPr>
                        <a:t>(Dec. </a:t>
                      </a:r>
                      <a:r>
                        <a:rPr lang="en-GB" sz="1050" b="0" kern="1200">
                          <a:solidFill>
                            <a:schemeClr val="tx1"/>
                          </a:solidFill>
                          <a:effectLst/>
                          <a:latin typeface="+mn-lt"/>
                          <a:ea typeface="+mn-ea"/>
                          <a:cs typeface="Arial" panose="020B0604020202020204" pitchFamily="34" charset="0"/>
                        </a:rPr>
                        <a:t>2021)</a:t>
                      </a:r>
                      <a:r>
                        <a:rPr lang="sv-SE" altLang="zh-CN" sz="1050" b="1" kern="1200">
                          <a:solidFill>
                            <a:schemeClr val="dk1"/>
                          </a:solidFill>
                          <a:effectLst/>
                          <a:latin typeface="+mn-lt"/>
                          <a:ea typeface="SimSun" panose="02010600030101010101" pitchFamily="2" charset="-122"/>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a:solidFill>
                            <a:schemeClr val="dk1"/>
                          </a:solidFill>
                          <a:effectLst/>
                          <a:latin typeface="+mn-lt"/>
                          <a:ea typeface="SimSun" panose="02010600030101010101" pitchFamily="2" charset="-122"/>
                          <a:cs typeface="+mn-cs"/>
                        </a:rPr>
                        <a:t>-&gt;SA#95 (Mar.2022)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192405">
                <a:tc>
                  <a:txBody>
                    <a:bodyPr/>
                    <a:lstStyle/>
                    <a:p>
                      <a:pPr algn="ctr">
                        <a:spcAft>
                          <a:spcPts val="0"/>
                        </a:spcAft>
                      </a:pPr>
                      <a:r>
                        <a:rPr lang="en-GB" sz="1200" b="1" dirty="0" err="1">
                          <a:solidFill>
                            <a:schemeClr val="tx1"/>
                          </a:solidFill>
                          <a:effectLst/>
                          <a:latin typeface="+mn-lt"/>
                          <a:ea typeface="宋体" panose="02010600030101010101" pitchFamily="2" charset="-122"/>
                        </a:rPr>
                        <a:t>eMEMTANE</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Management of the enhanced tenant concept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20%-&gt;45%</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SA#94 (Dec. </a:t>
                      </a:r>
                      <a:r>
                        <a:rPr lang="en-GB" altLang="zh-CN" sz="105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a:solidFill>
                            <a:schemeClr val="dk1"/>
                          </a:solidFill>
                          <a:effectLst/>
                          <a:latin typeface="+mn-lt"/>
                          <a:ea typeface="SimSun" panose="02010600030101010101" pitchFamily="2" charset="-122"/>
                          <a:cs typeface="+mn-cs"/>
                        </a:rPr>
                        <a:t>-&gt;SA#95 (Mar.2022)</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SA2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192405">
                <a:tc>
                  <a:txBody>
                    <a:bodyPr/>
                    <a:lstStyle/>
                    <a:p>
                      <a:pPr algn="ctr">
                        <a:spcAft>
                          <a:spcPts val="0"/>
                        </a:spcAft>
                      </a:pPr>
                      <a:r>
                        <a:rPr lang="en-US" altLang="zh-CN" sz="1200" b="1" dirty="0">
                          <a:solidFill>
                            <a:schemeClr val="tx1"/>
                          </a:solidFill>
                          <a:effectLst/>
                          <a:latin typeface="+mn-lt"/>
                          <a:ea typeface="+mn-ea"/>
                        </a:rPr>
                        <a:t>MSAC</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dirty="0">
                          <a:effectLst/>
                          <a:latin typeface="+mn-lt"/>
                          <a:ea typeface="+mn-ea"/>
                        </a:rPr>
                        <a:t>Access control for management service</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0</a:t>
                      </a:r>
                      <a:r>
                        <a:rPr lang="en-US" altLang="zh-CN" sz="1050" kern="1200" dirty="0">
                          <a:solidFill>
                            <a:schemeClr val="dk1"/>
                          </a:solidFill>
                          <a:effectLst/>
                          <a:latin typeface="+mn-lt"/>
                          <a:ea typeface="SimSun" panose="02010600030101010101" pitchFamily="2" charset="-122"/>
                          <a:cs typeface="+mn-cs"/>
                        </a:rPr>
                        <a:t>%</a:t>
                      </a:r>
                      <a:r>
                        <a:rPr lang="sv-SE" sz="1050" kern="1200" dirty="0">
                          <a:solidFill>
                            <a:schemeClr val="dk1"/>
                          </a:solidFill>
                          <a:effectLst/>
                          <a:latin typeface="+mn-lt"/>
                          <a:ea typeface="SimSun" panose="02010600030101010101" pitchFamily="2" charset="-122"/>
                          <a:cs typeface="+mn-cs"/>
                        </a:rPr>
                        <a:t>-&gt;50%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TS28.533/28.622/28.623/28.532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SP-210859</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SimSun" panose="02010600030101010101" pitchFamily="2" charset="-122"/>
                          <a:cs typeface="+mn-cs"/>
                        </a:rPr>
                        <a:t>SA#94 (Dec. </a:t>
                      </a:r>
                      <a:r>
                        <a:rPr lang="sv-SE" altLang="zh-CN" sz="1050" b="0" kern="1200">
                          <a:solidFill>
                            <a:schemeClr val="dk1"/>
                          </a:solidFill>
                          <a:effectLst/>
                          <a:latin typeface="+mn-lt"/>
                          <a:ea typeface="SimSun" panose="02010600030101010101" pitchFamily="2" charset="-122"/>
                          <a:cs typeface="+mn-cs"/>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a:solidFill>
                            <a:schemeClr val="dk1"/>
                          </a:solidFill>
                          <a:effectLst/>
                          <a:latin typeface="+mn-lt"/>
                          <a:ea typeface="SimSun" panose="02010600030101010101" pitchFamily="2" charset="-122"/>
                          <a:cs typeface="+mn-cs"/>
                        </a:rPr>
                        <a:t>-&gt;SA#95 (Mar.2022)</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192405">
                <a:tc>
                  <a:txBody>
                    <a:bodyPr/>
                    <a:lstStyle/>
                    <a:p>
                      <a:pPr algn="ctr">
                        <a:spcAft>
                          <a:spcPts val="0"/>
                        </a:spcAft>
                      </a:pPr>
                      <a:r>
                        <a:rPr lang="en-US" altLang="zh-CN" sz="1200" b="1">
                          <a:solidFill>
                            <a:schemeClr val="tx1"/>
                          </a:solidFill>
                        </a:rPr>
                        <a:t>eNETSLICE_PRO</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a:effectLst/>
                          <a:latin typeface="+mn-lt"/>
                          <a:ea typeface="+mn-ea"/>
                        </a:rPr>
                        <a:t>Network slice provisioning enhancement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0%-&gt;0</a:t>
                      </a:r>
                      <a:r>
                        <a:rPr lang="en-US" altLang="zh-CN" sz="1050" b="0" kern="1200">
                          <a:solidFill>
                            <a:schemeClr val="tx1"/>
                          </a:solidFill>
                          <a:effectLst/>
                          <a:latin typeface="+mn-lt"/>
                          <a:ea typeface="+mn-ea"/>
                          <a:cs typeface="Arial" panose="020B0604020202020204" pitchFamily="34" charset="0"/>
                        </a:rPr>
                        <a:t>%</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SimSun" panose="02010600030101010101" pitchFamily="2" charset="-122"/>
                          <a:cs typeface="+mn-cs"/>
                        </a:rPr>
                        <a:t>TS 28.531/28.541</a:t>
                      </a:r>
                      <a:endParaRPr lang="en-US"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S5-215497</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1" kern="1200">
                          <a:solidFill>
                            <a:schemeClr val="dk1"/>
                          </a:solidFill>
                          <a:effectLst/>
                          <a:latin typeface="+mn-lt"/>
                          <a:ea typeface="SimSun" panose="02010600030101010101" pitchFamily="2" charset="-122"/>
                          <a:cs typeface="+mn-cs"/>
                        </a:rPr>
                        <a:t>SA#95 (Mar. 2022)</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Samsung</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Slicing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157081" y="3972350"/>
            <a:ext cx="5229223" cy="2123658"/>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OAM_NPN: </a:t>
            </a:r>
            <a:endParaRPr lang="en-US" altLang="zh-CN" sz="1200" dirty="0">
              <a:solidFill>
                <a:prstClr val="black"/>
              </a:solidFill>
              <a:latin typeface="Calibri" pitchFamily="34" charset="0"/>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The group agreed the update of NPN management aspects and mode names.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The group needs further discussion on the solutions for SNPN and exposure of management capabilities of  PNI-NPN</a:t>
            </a:r>
          </a:p>
          <a:p>
            <a:pPr defTabSz="1219170" eaLnBrk="1" fontAlgn="auto" hangingPunct="1">
              <a:spcBef>
                <a:spcPts val="0"/>
              </a:spcBef>
              <a:spcAft>
                <a:spcPts val="0"/>
              </a:spcAft>
              <a:defRPr/>
            </a:pPr>
            <a:r>
              <a:rPr lang="en-US" altLang="zh-CN" sz="1200" b="1" dirty="0" err="1">
                <a:solidFill>
                  <a:prstClr val="black"/>
                </a:solidFill>
                <a:latin typeface="Calibri" pitchFamily="34" charset="0"/>
                <a:cs typeface="Arial" charset="0"/>
              </a:rPr>
              <a:t>eMEMTANE</a:t>
            </a:r>
            <a:r>
              <a:rPr lang="en-US" altLang="zh-CN" sz="1200" b="1" dirty="0">
                <a:solidFill>
                  <a:prstClr val="black"/>
                </a:solidFill>
                <a:latin typeface="Calibri" pitchFamily="34" charset="0"/>
                <a:cs typeface="Arial" charset="0"/>
              </a:rPr>
              <a:t>: </a:t>
            </a:r>
            <a:r>
              <a:rPr lang="en-US" altLang="zh-CN" sz="1200" dirty="0">
                <a:solidFill>
                  <a:prstClr val="black"/>
                </a:solidFill>
                <a:latin typeface="Calibri" pitchFamily="34" charset="0"/>
                <a:cs typeface="Arial" charset="0"/>
              </a:rPr>
              <a:t>following CRs to clarify the relationship NSC and S-NSSAI are agreed. Discussion paper on tenant isolation level is endorsed.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Rel-16 CR 28.530 Correct tenant phrasing</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Rel-17 CR 28.530 Correct tenant phrasing</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Rel-16 CR 28.541 Clarify tenant relationship with </a:t>
            </a:r>
            <a:r>
              <a:rPr lang="en-US" altLang="zh-CN" sz="1200" dirty="0" err="1">
                <a:latin typeface="+mn-lt"/>
              </a:rPr>
              <a:t>serviceProfileId</a:t>
            </a:r>
            <a:endParaRPr lang="en-US" altLang="zh-CN" sz="1200" dirty="0">
              <a:latin typeface="+mn-lt"/>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Rel-17 CR 28.541 Clarify tenant relationship with </a:t>
            </a:r>
            <a:r>
              <a:rPr lang="en-US" altLang="zh-CN" sz="1200" dirty="0" err="1">
                <a:latin typeface="+mn-lt"/>
              </a:rPr>
              <a:t>serviceProfileId</a:t>
            </a:r>
            <a:endParaRPr lang="en-US" altLang="zh-CN" sz="1200" dirty="0">
              <a:latin typeface="+mn-lt"/>
            </a:endParaRPr>
          </a:p>
          <a:p>
            <a:pPr lvl="0" defTabSz="1219170" eaLnBrk="1" fontAlgn="auto" hangingPunct="1">
              <a:spcBef>
                <a:spcPts val="0"/>
              </a:spcBef>
              <a:spcAft>
                <a:spcPts val="0"/>
              </a:spcAft>
              <a:defRPr/>
            </a:pPr>
            <a:r>
              <a:rPr lang="en-US" altLang="zh-CN" sz="1200" dirty="0">
                <a:solidFill>
                  <a:prstClr val="black"/>
                </a:solidFill>
                <a:latin typeface="Calibri"/>
                <a:cs typeface="Arial" charset="0"/>
              </a:rPr>
              <a:t>.</a:t>
            </a:r>
            <a:endParaRPr lang="en-US" altLang="zh-CN" sz="1200" dirty="0">
              <a:latin typeface="+mn-lt"/>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a:t>
            </a:r>
            <a:r>
              <a:rPr lang="en-US" altLang="zh-CN" sz="3200" kern="0"/>
              <a:t>WI OAM_NPN/EMA5SLA/eMEMTANE/</a:t>
            </a:r>
            <a:r>
              <a:rPr lang="en-US" altLang="zh-CN" sz="3200"/>
              <a:t>eNETSLICE_PRO</a:t>
            </a:r>
            <a:endParaRPr lang="sv-SE" sz="3200" kern="0" dirty="0"/>
          </a:p>
        </p:txBody>
      </p:sp>
      <p:sp>
        <p:nvSpPr>
          <p:cNvPr id="4" name="矩形 3"/>
          <p:cNvSpPr/>
          <p:nvPr/>
        </p:nvSpPr>
        <p:spPr>
          <a:xfrm>
            <a:off x="5860474" y="3935158"/>
            <a:ext cx="5906928" cy="230832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EMA5SLA: </a:t>
            </a:r>
            <a:r>
              <a:rPr lang="en-US" altLang="zh-CN" sz="1200" dirty="0">
                <a:latin typeface="+mn-lt"/>
                <a:cs typeface="Arial" charset="0"/>
              </a:rPr>
              <a:t>several CRs has been agreed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Align attribute names for </a:t>
            </a:r>
            <a:r>
              <a:rPr lang="en-US" altLang="zh-CN" sz="1200" dirty="0" err="1">
                <a:latin typeface="+mn-lt"/>
              </a:rPr>
              <a:t>CNSliceSubnetProfile</a:t>
            </a:r>
            <a:endParaRPr lang="en-US" altLang="zh-CN" sz="1200" dirty="0">
              <a:latin typeface="+mn-lt"/>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Update relationship between GST and Network Slice NRM fragment</a:t>
            </a:r>
          </a:p>
          <a:p>
            <a:pPr marL="285750" indent="-285750" defTabSz="1219170" eaLnBrk="1" fontAlgn="auto" hangingPunct="1">
              <a:spcBef>
                <a:spcPts val="0"/>
              </a:spcBef>
              <a:spcAft>
                <a:spcPts val="0"/>
              </a:spcAft>
              <a:buFont typeface="Wingdings" panose="05000000000000000000" pitchFamily="2" charset="2"/>
              <a:buChar char="Ø"/>
              <a:defRPr/>
            </a:pPr>
            <a:r>
              <a:rPr lang="en-US" sz="1200" dirty="0">
                <a:latin typeface="+mn-lt"/>
              </a:rPr>
              <a:t>Introduce missing GST reference </a:t>
            </a:r>
            <a:r>
              <a:rPr lang="en-US" altLang="zh-CN" sz="1200" dirty="0">
                <a:solidFill>
                  <a:prstClr val="black"/>
                </a:solidFill>
                <a:latin typeface="Calibri"/>
                <a:cs typeface="Arial" charset="0"/>
              </a:rPr>
              <a:t>Correction of existing stage 2 work, add new features of SLA requirement modification and specific authentication</a:t>
            </a:r>
            <a:endParaRPr lang="en-US" altLang="zh-CN" sz="1200" b="1" dirty="0">
              <a:latin typeface="+mn-lt"/>
            </a:endParaRPr>
          </a:p>
          <a:p>
            <a:pPr defTabSz="1219170" eaLnBrk="1" fontAlgn="auto" hangingPunct="1">
              <a:spcBef>
                <a:spcPts val="0"/>
              </a:spcBef>
              <a:spcAft>
                <a:spcPts val="0"/>
              </a:spcAft>
              <a:defRPr/>
            </a:pPr>
            <a:r>
              <a:rPr lang="en-US" altLang="zh-CN" sz="1200" b="1" dirty="0">
                <a:latin typeface="+mn-lt"/>
              </a:rPr>
              <a:t>MSAC</a:t>
            </a:r>
            <a:r>
              <a:rPr lang="en-US" altLang="zh-CN" sz="1200" b="1" dirty="0">
                <a:solidFill>
                  <a:prstClr val="black"/>
                </a:solidFill>
                <a:latin typeface="+mn-lt"/>
                <a:cs typeface="Arial" charset="0"/>
              </a:rPr>
              <a:t>: </a:t>
            </a:r>
            <a:r>
              <a:rPr lang="en-US" altLang="zh-CN" sz="1200" dirty="0">
                <a:solidFill>
                  <a:prstClr val="black"/>
                </a:solidFill>
                <a:latin typeface="+mn-lt"/>
                <a:cs typeface="Arial" charset="0"/>
              </a:rPr>
              <a:t>Made good progress. The contributions of stage 1 changes for architecture and management services, workflows and NRM requirements were agreed. However stage 2 and 3 are still missing. </a:t>
            </a:r>
          </a:p>
          <a:p>
            <a:pPr defTabSz="1219170" eaLnBrk="1" fontAlgn="auto" hangingPunct="1">
              <a:spcBef>
                <a:spcPts val="0"/>
              </a:spcBef>
              <a:spcAft>
                <a:spcPts val="0"/>
              </a:spcAft>
              <a:defRPr/>
            </a:pPr>
            <a:r>
              <a:rPr lang="en-US" altLang="zh-CN" sz="1200" b="1" dirty="0" err="1">
                <a:latin typeface="+mn-lt"/>
              </a:rPr>
              <a:t>eNETSLICE_PRO</a:t>
            </a:r>
            <a:r>
              <a:rPr lang="en-US" altLang="zh-CN" sz="1200" b="1" dirty="0">
                <a:latin typeface="+mn-lt"/>
              </a:rPr>
              <a:t>: </a:t>
            </a:r>
            <a:r>
              <a:rPr lang="en-US" altLang="zh-CN" sz="1200" dirty="0">
                <a:latin typeface="+mn-lt"/>
              </a:rPr>
              <a:t>The following topics are discussed:</a:t>
            </a: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200" dirty="0">
                <a:solidFill>
                  <a:prstClr val="black"/>
                </a:solidFill>
                <a:latin typeface="Calibri" pitchFamily="34" charset="0"/>
                <a:cs typeface="Arial" charset="0"/>
              </a:rPr>
              <a:t>Fixing </a:t>
            </a:r>
            <a:r>
              <a:rPr lang="en-GB" altLang="zh-CN" sz="1200" dirty="0" err="1">
                <a:solidFill>
                  <a:prstClr val="black"/>
                </a:solidFill>
                <a:latin typeface="Calibri" pitchFamily="34" charset="0"/>
                <a:cs typeface="Arial" charset="0"/>
              </a:rPr>
              <a:t>NetworkSlice</a:t>
            </a:r>
            <a:r>
              <a:rPr lang="en-GB" altLang="zh-CN" sz="1200" dirty="0">
                <a:solidFill>
                  <a:prstClr val="black"/>
                </a:solidFill>
                <a:latin typeface="Calibri" pitchFamily="34" charset="0"/>
                <a:cs typeface="Arial" charset="0"/>
              </a:rPr>
              <a:t> and </a:t>
            </a:r>
            <a:r>
              <a:rPr lang="en-GB" altLang="zh-CN" sz="1200" dirty="0" err="1">
                <a:solidFill>
                  <a:prstClr val="black"/>
                </a:solidFill>
                <a:latin typeface="Calibri" pitchFamily="34" charset="0"/>
                <a:cs typeface="Arial" charset="0"/>
              </a:rPr>
              <a:t>NetworkSliceSubnet</a:t>
            </a:r>
            <a:r>
              <a:rPr lang="en-GB" altLang="zh-CN" sz="1200" dirty="0">
                <a:solidFill>
                  <a:prstClr val="black"/>
                </a:solidFill>
                <a:latin typeface="Calibri" pitchFamily="34" charset="0"/>
                <a:cs typeface="Arial" charset="0"/>
              </a:rPr>
              <a:t> Allocation and Deallocation</a:t>
            </a:r>
            <a:endParaRPr lang="zh-CN" altLang="zh-CN" sz="1200" dirty="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200" dirty="0">
                <a:solidFill>
                  <a:prstClr val="black"/>
                </a:solidFill>
                <a:latin typeface="Calibri" pitchFamily="34" charset="0"/>
                <a:cs typeface="Arial" charset="0"/>
              </a:rPr>
              <a:t>feasibility check</a:t>
            </a:r>
            <a:endParaRPr lang="zh-CN" altLang="zh-CN" sz="1200" dirty="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GB" altLang="zh-CN" sz="1200" dirty="0">
                <a:solidFill>
                  <a:prstClr val="black"/>
                </a:solidFill>
                <a:latin typeface="Calibri" pitchFamily="34" charset="0"/>
                <a:cs typeface="Arial" charset="0"/>
              </a:rPr>
              <a:t>Asynchronous design</a:t>
            </a:r>
            <a:endParaRPr lang="en-US" altLang="zh-CN" sz="1200" dirty="0">
              <a:solidFill>
                <a:srgbClr val="FF0000"/>
              </a:solidFill>
              <a:latin typeface="+mn-lt"/>
              <a:cs typeface="Arial" charset="0"/>
            </a:endParaRPr>
          </a:p>
        </p:txBody>
      </p:sp>
    </p:spTree>
    <p:extLst>
      <p:ext uri="{BB962C8B-B14F-4D97-AF65-F5344CB8AC3E}">
        <p14:creationId xmlns:p14="http://schemas.microsoft.com/office/powerpoint/2010/main" val="3721072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95770" y="315919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864423423"/>
              </p:ext>
            </p:extLst>
          </p:nvPr>
        </p:nvGraphicFramePr>
        <p:xfrm>
          <a:off x="295770" y="729279"/>
          <a:ext cx="11681825" cy="2343150"/>
        </p:xfrm>
        <a:graphic>
          <a:graphicData uri="http://schemas.openxmlformats.org/drawingml/2006/table">
            <a:tbl>
              <a:tblPr firstRow="1" bandRow="1">
                <a:tableStyleId>{5C22544A-7EE6-4342-B048-85BDC9FD1C3A}</a:tableStyleId>
              </a:tblPr>
              <a:tblGrid>
                <a:gridCol w="879888">
                  <a:extLst>
                    <a:ext uri="{9D8B030D-6E8A-4147-A177-3AD203B41FA5}">
                      <a16:colId xmlns:a16="http://schemas.microsoft.com/office/drawing/2014/main" val="20000"/>
                    </a:ext>
                  </a:extLst>
                </a:gridCol>
                <a:gridCol w="1899557">
                  <a:extLst>
                    <a:ext uri="{9D8B030D-6E8A-4147-A177-3AD203B41FA5}">
                      <a16:colId xmlns:a16="http://schemas.microsoft.com/office/drawing/2014/main" val="20001"/>
                    </a:ext>
                  </a:extLst>
                </a:gridCol>
                <a:gridCol w="1463158">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272">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FS_EE5G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mn-lt"/>
                          <a:ea typeface="+mn-ea"/>
                          <a:cs typeface="+mn-cs"/>
                        </a:rPr>
                        <a:t>Study on new aspects of EE for 5G networks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80%-&gt;</a:t>
                      </a:r>
                      <a:r>
                        <a:rPr lang="en-US" altLang="zh-CN" sz="1200" kern="1200" dirty="0">
                          <a:solidFill>
                            <a:srgbClr val="000000"/>
                          </a:solidFill>
                          <a:effectLst/>
                          <a:highlight>
                            <a:srgbClr val="00FF00"/>
                          </a:highlight>
                          <a:latin typeface="+mn-lt"/>
                          <a:ea typeface="+mn-ea"/>
                          <a:cs typeface="+mn-cs"/>
                        </a:rPr>
                        <a:t>100%</a:t>
                      </a:r>
                      <a:endParaRPr lang="sv-SE" sz="1200" kern="1200" dirty="0">
                        <a:solidFill>
                          <a:srgbClr val="000000"/>
                        </a:solidFill>
                        <a:effectLst/>
                        <a:highlight>
                          <a:srgbClr val="00FF00"/>
                        </a:highligh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TR 28.813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a:solidFill>
                            <a:srgbClr val="000000"/>
                          </a:solidFill>
                          <a:effectLst/>
                          <a:latin typeface="+mn-lt"/>
                          <a:ea typeface="+mn-ea"/>
                          <a:cs typeface="+mn-cs"/>
                        </a:rPr>
                        <a:t>SP-200188</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SA#94 (Dec. 2021)</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SA2/EE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0929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FS_YANG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mn-lt"/>
                          <a:ea typeface="+mn-ea"/>
                          <a:cs typeface="+mn-cs"/>
                        </a:rPr>
                        <a:t>Study on YANG PUSH </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10%-&gt;10%</a:t>
                      </a:r>
                      <a:endParaRPr lang="sv-SE" altLang="zh-CN"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TR 28.818</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a:solidFill>
                            <a:schemeClr val="tx1"/>
                          </a:solidFill>
                          <a:effectLst/>
                          <a:latin typeface="+mn-lt"/>
                          <a:ea typeface="SimSun" panose="02010600030101010101" pitchFamily="2" charset="-122"/>
                          <a:cs typeface="+mn-cs"/>
                        </a:rPr>
                        <a:t>SA#94 (Dec. </a:t>
                      </a:r>
                      <a:r>
                        <a:rPr lang="sv-SE" altLang="zh-CN" sz="1200" b="0" kern="1200">
                          <a:solidFill>
                            <a:schemeClr val="tx1"/>
                          </a:solidFill>
                          <a:effectLst/>
                          <a:latin typeface="+mn-lt"/>
                          <a:ea typeface="SimSun" panose="02010600030101010101" pitchFamily="2" charset="-122"/>
                          <a:cs typeface="+mn-cs"/>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1" kern="1200">
                          <a:solidFill>
                            <a:schemeClr val="tx1"/>
                          </a:solidFill>
                          <a:effectLst/>
                          <a:latin typeface="+mn-lt"/>
                          <a:ea typeface="+mn-ea"/>
                          <a:cs typeface="Arial" panose="020B0604020202020204" pitchFamily="34" charset="0"/>
                        </a:rPr>
                        <a:t>-&gt;SA#95 (Mar. 2022)</a:t>
                      </a:r>
                      <a:endParaRPr lang="sv-SE" altLang="zh-CN" sz="1200" b="0" kern="1200" dirty="0">
                        <a:solidFill>
                          <a:schemeClr val="tx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382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mn-ea"/>
                          <a:cs typeface="+mn-cs"/>
                        </a:rPr>
                        <a:t>FS_CICDNS</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continuous integration continuous delivery support for 3GPP NFs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30%-&gt;75%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SP-210133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a:solidFill>
                            <a:schemeClr val="tx1"/>
                          </a:solidFill>
                          <a:effectLst/>
                          <a:latin typeface="+mn-lt"/>
                          <a:ea typeface="SimSun" panose="02010600030101010101" pitchFamily="2" charset="-122"/>
                          <a:cs typeface="+mn-cs"/>
                        </a:rPr>
                        <a:t>SA#94 (Dec. </a:t>
                      </a:r>
                      <a:r>
                        <a:rPr lang="sv-SE" altLang="zh-CN" sz="1200" b="0" kern="1200">
                          <a:solidFill>
                            <a:schemeClr val="tx1"/>
                          </a:solidFill>
                          <a:effectLst/>
                          <a:latin typeface="+mn-lt"/>
                          <a:ea typeface="SimSun" panose="02010600030101010101" pitchFamily="2" charset="-122"/>
                          <a:cs typeface="+mn-cs"/>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a:solidFill>
                            <a:schemeClr val="dk1"/>
                          </a:solidFill>
                          <a:effectLst/>
                          <a:latin typeface="+mn-lt"/>
                          <a:ea typeface="SimSun" panose="02010600030101010101" pitchFamily="2" charset="-122"/>
                          <a:cs typeface="+mn-cs"/>
                        </a:rPr>
                        <a:t>-&gt;SA#95 (Mar.2022)</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Lenovo, 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effectLst/>
                          <a:latin typeface="+mn-lt"/>
                          <a:ea typeface="+mn-ea"/>
                          <a:cs typeface="Arial" panose="020B0604020202020204" pitchFamily="34" charset="0"/>
                        </a:rPr>
                        <a:t>FS_MANS</a:t>
                      </a:r>
                      <a:endParaRPr lang="zh-CN" altLang="zh-CN" sz="1200" b="1" dirty="0">
                        <a:solidFill>
                          <a:schemeClr val="tx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mn-ea"/>
                          <a:cs typeface="Arial" panose="020B0604020202020204" pitchFamily="34" charset="0"/>
                        </a:rPr>
                        <a:t>Study on Management Aspects of 5G Network Sharing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120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5</a:t>
                      </a:r>
                      <a:r>
                        <a:rPr lang="en-US" altLang="zh-CN" sz="1200" kern="1200" dirty="0">
                          <a:solidFill>
                            <a:schemeClr val="dk1"/>
                          </a:solidFill>
                          <a:effectLst/>
                          <a:latin typeface="+mn-lt"/>
                          <a:ea typeface="SimSun" panose="02010600030101010101" pitchFamily="2" charset="-122"/>
                          <a:cs typeface="Arial" panose="020B0604020202020204" pitchFamily="34" charset="0"/>
                        </a:rPr>
                        <a:t>%-&gt;</a:t>
                      </a:r>
                      <a:r>
                        <a:rPr lang="en-US" altLang="zh-CN" sz="1200" kern="1200" dirty="0">
                          <a:solidFill>
                            <a:schemeClr val="dk1"/>
                          </a:solidFill>
                          <a:effectLst/>
                          <a:highlight>
                            <a:srgbClr val="00FF00"/>
                          </a:highlight>
                          <a:latin typeface="+mn-lt"/>
                          <a:ea typeface="SimSun" panose="02010600030101010101" pitchFamily="2" charset="-122"/>
                          <a:cs typeface="Arial" panose="020B0604020202020204" pitchFamily="34" charset="0"/>
                        </a:rPr>
                        <a:t>100%</a:t>
                      </a:r>
                      <a:endParaRPr lang="sv-SE" sz="1200" kern="1200" dirty="0">
                        <a:solidFill>
                          <a:schemeClr val="dk1"/>
                        </a:solidFill>
                        <a:effectLst/>
                        <a:highlight>
                          <a:srgbClr val="00FF00"/>
                        </a:highligh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a:solidFill>
                            <a:schemeClr val="dk1"/>
                          </a:solidFill>
                          <a:effectLst/>
                          <a:latin typeface="+mn-lt"/>
                          <a:ea typeface="+mn-ea"/>
                          <a:cs typeface="Arial" panose="020B0604020202020204" pitchFamily="34" charset="0"/>
                        </a:rPr>
                        <a:t>TR 28.825</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SP-210387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SA#94(Dec2021)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Rel-17 SI FS_EE5G/</a:t>
            </a:r>
            <a:r>
              <a:rPr lang="en-GB" altLang="zh-CN" sz="2800" dirty="0"/>
              <a:t>FS_YANG/FS_CICDNS/FS_MANS</a:t>
            </a:r>
          </a:p>
          <a:p>
            <a:endParaRPr lang="en-GB" altLang="zh-CN" sz="2800" dirty="0"/>
          </a:p>
        </p:txBody>
      </p:sp>
      <p:sp>
        <p:nvSpPr>
          <p:cNvPr id="4" name="矩形 3"/>
          <p:cNvSpPr/>
          <p:nvPr/>
        </p:nvSpPr>
        <p:spPr>
          <a:xfrm>
            <a:off x="6778922" y="3257420"/>
            <a:ext cx="4751196" cy="2462213"/>
          </a:xfrm>
          <a:prstGeom prst="rect">
            <a:avLst/>
          </a:prstGeom>
        </p:spPr>
        <p:txBody>
          <a:bodyPr wrap="square">
            <a:spAutoFit/>
          </a:bodyPr>
          <a:lstStyle/>
          <a:p>
            <a:pPr defTabSz="1219170" eaLnBrk="1" fontAlgn="auto" hangingPunct="1">
              <a:spcBef>
                <a:spcPts val="0"/>
              </a:spcBef>
              <a:spcAft>
                <a:spcPts val="0"/>
              </a:spcAft>
              <a:defRPr/>
            </a:pPr>
            <a:endParaRPr lang="en-US" altLang="zh-CN" sz="1400" b="1" dirty="0">
              <a:latin typeface="Calibri" pitchFamily="34" charset="0"/>
              <a:cs typeface="Arial" charset="0"/>
            </a:endParaRPr>
          </a:p>
          <a:p>
            <a:pPr defTabSz="1219170" eaLnBrk="1" fontAlgn="auto" hangingPunct="1">
              <a:spcBef>
                <a:spcPts val="0"/>
              </a:spcBef>
              <a:spcAft>
                <a:spcPts val="0"/>
              </a:spcAft>
              <a:defRPr/>
            </a:pPr>
            <a:r>
              <a:rPr lang="en-US" altLang="zh-CN" sz="1400" b="1" dirty="0">
                <a:latin typeface="Calibri" pitchFamily="34" charset="0"/>
                <a:cs typeface="Arial" charset="0"/>
              </a:rPr>
              <a:t>FS_CICDNS:</a:t>
            </a:r>
            <a:endParaRPr lang="en-US" altLang="zh-CN" sz="1400" dirty="0">
              <a:latin typeface="Calibri" pitchFamily="34" charset="0"/>
              <a:cs typeface="Arial" charset="0"/>
            </a:endParaRPr>
          </a:p>
          <a:p>
            <a:pPr defTabSz="1219170" eaLnBrk="1" fontAlgn="auto" hangingPunct="1">
              <a:spcBef>
                <a:spcPts val="0"/>
              </a:spcBef>
              <a:spcAft>
                <a:spcPts val="0"/>
              </a:spcAft>
              <a:defRPr/>
            </a:pPr>
            <a:r>
              <a:rPr lang="en-US" sz="1400" dirty="0">
                <a:latin typeface="Calibri" pitchFamily="34" charset="0"/>
                <a:cs typeface="Arial" charset="0"/>
              </a:rPr>
              <a:t>Most solutions and initial recommendation of the TR were approved after some discussions. Finalization work needs to be done on certain concepts particularly the overall procedure of testing.</a:t>
            </a:r>
          </a:p>
          <a:p>
            <a:pPr defTabSz="1219170" eaLnBrk="1" fontAlgn="auto" hangingPunct="1">
              <a:spcBef>
                <a:spcPts val="0"/>
              </a:spcBef>
              <a:spcAft>
                <a:spcPts val="0"/>
              </a:spcAft>
              <a:defRPr/>
            </a:pPr>
            <a:endParaRPr lang="en-US"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sz="1400" b="1" dirty="0">
                <a:solidFill>
                  <a:prstClr val="black"/>
                </a:solidFill>
                <a:latin typeface="Calibri" pitchFamily="34" charset="0"/>
                <a:cs typeface="Arial" charset="0"/>
              </a:rPr>
              <a:t>FS_MANS: </a:t>
            </a:r>
            <a:r>
              <a:rPr lang="en-US" sz="1400" dirty="0">
                <a:solidFill>
                  <a:prstClr val="black"/>
                </a:solidFill>
                <a:latin typeface="Calibri" pitchFamily="34" charset="0"/>
                <a:cs typeface="Arial" charset="0"/>
              </a:rPr>
              <a:t>the following topic is discussed and agreed:</a:t>
            </a:r>
          </a:p>
          <a:p>
            <a:pPr defTabSz="1219170" eaLnBrk="1" fontAlgn="auto" hangingPunct="1">
              <a:spcBef>
                <a:spcPts val="0"/>
              </a:spcBef>
              <a:spcAft>
                <a:spcPts val="0"/>
              </a:spcAft>
              <a:defRPr/>
            </a:pPr>
            <a:r>
              <a:rPr lang="en-US" altLang="zh-CN" sz="1400" dirty="0">
                <a:solidFill>
                  <a:prstClr val="black"/>
                </a:solidFill>
                <a:latin typeface="Calibri" pitchFamily="34" charset="0"/>
                <a:cs typeface="Arial" charset="0"/>
              </a:rPr>
              <a:t>four pCRs for TR 28.825 Add concepts and overview, conclusions and recommendations, references and abbreviation.</a:t>
            </a:r>
          </a:p>
        </p:txBody>
      </p:sp>
      <p:sp>
        <p:nvSpPr>
          <p:cNvPr id="3" name="矩形 2"/>
          <p:cNvSpPr/>
          <p:nvPr/>
        </p:nvSpPr>
        <p:spPr>
          <a:xfrm>
            <a:off x="230454" y="3497979"/>
            <a:ext cx="5693393" cy="2462213"/>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FS_EE5G: </a:t>
            </a:r>
            <a:r>
              <a:rPr lang="en-US" altLang="zh-CN" sz="1400" dirty="0">
                <a:solidFill>
                  <a:prstClr val="black"/>
                </a:solidFill>
                <a:latin typeface="Calibri" pitchFamily="34" charset="0"/>
                <a:cs typeface="Arial" charset="0"/>
              </a:rPr>
              <a:t>the following </a:t>
            </a:r>
            <a:r>
              <a:rPr lang="en-US" altLang="zh-CN" sz="1400" dirty="0" err="1">
                <a:solidFill>
                  <a:prstClr val="black"/>
                </a:solidFill>
                <a:latin typeface="Calibri" pitchFamily="34" charset="0"/>
                <a:cs typeface="Arial" charset="0"/>
              </a:rPr>
              <a:t>pCRs</a:t>
            </a:r>
            <a:r>
              <a:rPr lang="en-US" altLang="zh-CN" sz="1400" dirty="0">
                <a:solidFill>
                  <a:prstClr val="black"/>
                </a:solidFill>
                <a:latin typeface="Calibri" pitchFamily="34" charset="0"/>
                <a:cs typeface="Arial" charset="0"/>
              </a:rPr>
              <a:t> have been approved: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TR 28.813 has received final updates (Add conclusion to Key Issue #3, Update solution of Key Issue 6, Update impact on normative work of Key Issue 4)</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 pCR to introduce an EE KPI definition for URLLC network slice based on reliability was discussed but could not be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The SID has been revised to reflect what has really been achieved during Rel-17</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TR 28.813 is sent to SA for approval</a:t>
            </a: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latin typeface="Calibri" pitchFamily="34" charset="0"/>
                <a:cs typeface="Arial" charset="0"/>
              </a:rPr>
              <a:t>FS_YANG: </a:t>
            </a:r>
            <a:r>
              <a:rPr lang="en-US" altLang="zh-CN" sz="1400" dirty="0">
                <a:latin typeface="Calibri" pitchFamily="34" charset="0"/>
                <a:cs typeface="Arial" charset="0"/>
              </a:rPr>
              <a:t>No progress for FS_YANG.</a:t>
            </a:r>
            <a:endParaRPr lang="en-US" altLang="zh-CN" sz="1400" b="1" dirty="0">
              <a:solidFill>
                <a:prstClr val="black"/>
              </a:solidFill>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0839" y="2846527"/>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787315296"/>
              </p:ext>
            </p:extLst>
          </p:nvPr>
        </p:nvGraphicFramePr>
        <p:xfrm>
          <a:off x="260839" y="740236"/>
          <a:ext cx="11681825" cy="1751961"/>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89323">
                  <a:extLst>
                    <a:ext uri="{9D8B030D-6E8A-4147-A177-3AD203B41FA5}">
                      <a16:colId xmlns:a16="http://schemas.microsoft.com/office/drawing/2014/main" val="20001"/>
                    </a:ext>
                  </a:extLst>
                </a:gridCol>
                <a:gridCol w="1464967">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effectLst/>
                          <a:latin typeface="+mn-lt"/>
                          <a:ea typeface="+mn-ea"/>
                        </a:rPr>
                        <a:t>FS_NSMEN</a:t>
                      </a:r>
                      <a:endParaRPr lang="zh-CN" altLang="zh-CN" sz="1600" b="1" dirty="0">
                        <a:solidFill>
                          <a:schemeClr val="tx1"/>
                        </a:solidFill>
                        <a:effectLst/>
                        <a:latin typeface="+mn-lt"/>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a:solidFill>
                            <a:srgbClr val="000000"/>
                          </a:solidFill>
                          <a:effectLst/>
                          <a:latin typeface="+mn-lt"/>
                          <a:ea typeface="+mn-ea"/>
                        </a:rPr>
                        <a:t>Study on network slice management enhancements </a:t>
                      </a:r>
                      <a:endParaRPr lang="zh-CN" altLang="zh-CN" sz="1100" dirty="0">
                        <a:effectLst/>
                        <a:latin typeface="+mn-lt"/>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90%-&gt;</a:t>
                      </a:r>
                      <a:r>
                        <a:rPr lang="en-US" altLang="zh-CN" sz="1100" b="0" kern="1200" dirty="0">
                          <a:solidFill>
                            <a:schemeClr val="tx1"/>
                          </a:solidFill>
                          <a:effectLst/>
                          <a:highlight>
                            <a:srgbClr val="00FF00"/>
                          </a:highlight>
                          <a:latin typeface="+mn-lt"/>
                          <a:ea typeface="+mn-ea"/>
                          <a:cs typeface="Arial" panose="020B0604020202020204" pitchFamily="34" charset="0"/>
                        </a:rPr>
                        <a:t>100%</a:t>
                      </a:r>
                      <a:endParaRPr lang="sv-SE" altLang="zh-CN" sz="1100" b="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TR 28.811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SP-191192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SimSun" panose="02010600030101010101" pitchFamily="2" charset="-122"/>
                          <a:cs typeface="+mn-cs"/>
                        </a:rPr>
                        <a:t>SA#94 (Dec. 2021)</a:t>
                      </a: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Huawei, 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SA2/RAN3</a:t>
                      </a:r>
                      <a:endParaRPr lang="sv-SE" sz="11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SLA</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a:solidFill>
                            <a:schemeClr val="tx1"/>
                          </a:solidFill>
                          <a:effectLst/>
                          <a:latin typeface="+mn-lt"/>
                          <a:ea typeface="+mn-ea"/>
                          <a:cs typeface="+mn-cs"/>
                        </a:rPr>
                        <a:t>FS_eSBMA</a:t>
                      </a:r>
                      <a:endParaRPr lang="zh-CN" alt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mn-lt"/>
                          <a:ea typeface="+mn-ea"/>
                          <a:cs typeface="+mn-cs"/>
                        </a:rPr>
                        <a:t>Enhancement of service based management architecture </a:t>
                      </a:r>
                      <a:endParaRPr lang="zh-CN" alt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15%-&gt;45%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mn-cs"/>
                        </a:rPr>
                        <a:t>TR 28.925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SimSun" panose="02010600030101010101" pitchFamily="2" charset="-122"/>
                          <a:cs typeface="+mn-cs"/>
                        </a:rPr>
                        <a:t>-&gt;S5-216595</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mn-lt"/>
                          <a:ea typeface="+mn-ea"/>
                          <a:cs typeface="Arial" panose="020B0604020202020204" pitchFamily="34" charset="0"/>
                        </a:rPr>
                        <a:t>SA#94 (Dec. </a:t>
                      </a:r>
                      <a:r>
                        <a:rPr lang="en-GB" sz="110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a:solidFill>
                            <a:schemeClr val="tx1"/>
                          </a:solidFill>
                          <a:effectLst/>
                          <a:latin typeface="+mn-lt"/>
                          <a:ea typeface="+mn-ea"/>
                          <a:cs typeface="Arial" panose="020B0604020202020204" pitchFamily="34" charset="0"/>
                        </a:rPr>
                        <a:t>-&gt;</a:t>
                      </a:r>
                      <a:r>
                        <a:rPr lang="en-GB" sz="1100" b="1" kern="1200">
                          <a:solidFill>
                            <a:schemeClr val="tx1"/>
                          </a:solidFill>
                          <a:effectLst/>
                          <a:latin typeface="+mn-lt"/>
                          <a:ea typeface="+mn-ea"/>
                          <a:cs typeface="Arial" panose="020B0604020202020204" pitchFamily="34" charset="0"/>
                        </a:rPr>
                        <a:t>SA#95(Mar.2022)</a:t>
                      </a:r>
                      <a:endParaRPr lang="sv-SE" altLang="zh-CN" sz="1100" b="1" kern="1200" dirty="0">
                        <a:solidFill>
                          <a:schemeClr val="dk1"/>
                        </a:solidFill>
                        <a:effectLst/>
                        <a:latin typeface="+mn-lt"/>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Huawei, 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architecture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mn-lt"/>
                          <a:ea typeface="+mn-ea"/>
                          <a:cs typeface="+mn-cs"/>
                        </a:rPr>
                        <a:t>Study on network slice management capability exposure</a:t>
                      </a:r>
                      <a:endParaRPr 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25%-&gt;65%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SP-210131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mn-lt"/>
                          <a:ea typeface="+mn-ea"/>
                          <a:cs typeface="Arial" panose="020B0604020202020204" pitchFamily="34" charset="0"/>
                        </a:rPr>
                        <a:t>SA#94 (Dec. </a:t>
                      </a:r>
                      <a:r>
                        <a:rPr lang="en-GB" sz="1100" b="0" kern="1200">
                          <a:solidFill>
                            <a:schemeClr val="tx1"/>
                          </a:solidFill>
                          <a:effectLst/>
                          <a:latin typeface="+mn-lt"/>
                          <a:ea typeface="+mn-ea"/>
                          <a:cs typeface="Arial" panose="020B0604020202020204" pitchFamily="34" charset="0"/>
                        </a:rPr>
                        <a:t>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a:solidFill>
                            <a:schemeClr val="tx1"/>
                          </a:solidFill>
                          <a:effectLst/>
                          <a:latin typeface="+mn-lt"/>
                          <a:ea typeface="+mn-ea"/>
                          <a:cs typeface="Arial" panose="020B0604020202020204" pitchFamily="34" charset="0"/>
                        </a:rPr>
                        <a:t>-&gt;</a:t>
                      </a:r>
                      <a:r>
                        <a:rPr lang="en-GB" altLang="zh-CN" sz="1100" b="1" kern="1200">
                          <a:solidFill>
                            <a:schemeClr val="tx1"/>
                          </a:solidFill>
                          <a:effectLst/>
                          <a:latin typeface="+mn-lt"/>
                          <a:ea typeface="+mn-ea"/>
                          <a:cs typeface="Arial" panose="020B0604020202020204" pitchFamily="34" charset="0"/>
                        </a:rPr>
                        <a:t>SA#95(Mar.2022)</a:t>
                      </a:r>
                      <a:endParaRPr lang="en-GB" altLang="zh-CN" sz="110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Alibaba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SA3, SA, RAN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exposure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162258" y="3138915"/>
            <a:ext cx="5807138" cy="2492990"/>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a:latin typeface="+mn-lt"/>
                <a:cs typeface="Arial" charset="0"/>
              </a:rPr>
              <a:t>FS_NSMEN: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Solution for national roaming was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Minor editorial cleanup was 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To be presented to SA#94e for approval.</a:t>
            </a:r>
          </a:p>
          <a:p>
            <a:pPr defTabSz="1219170">
              <a:defRPr/>
            </a:pPr>
            <a:endParaRPr lang="en-US" sz="1200" b="1" dirty="0">
              <a:latin typeface="+mn-lt"/>
            </a:endParaRPr>
          </a:p>
          <a:p>
            <a:pPr defTabSz="1219170">
              <a:defRPr/>
            </a:pPr>
            <a:r>
              <a:rPr lang="en-US" sz="1200" b="1" dirty="0" err="1">
                <a:latin typeface="+mn-lt"/>
              </a:rPr>
              <a:t>FS_eSBMA</a:t>
            </a:r>
            <a:r>
              <a:rPr lang="en-US" sz="1200" b="1" dirty="0">
                <a:latin typeface="+mn-lt"/>
              </a:rPr>
              <a:t>: </a:t>
            </a:r>
            <a:r>
              <a:rPr lang="en-US" sz="1200" dirty="0">
                <a:latin typeface="+mn-lt"/>
              </a:rPr>
              <a:t>Following agreements were made:</a:t>
            </a:r>
          </a:p>
          <a:p>
            <a:pPr marL="285750" lvl="0" indent="-285750" defTabSz="1219170">
              <a:buFont typeface="Wingdings" panose="05000000000000000000" pitchFamily="2" charset="2"/>
              <a:buChar char="Ø"/>
              <a:defRPr/>
            </a:pPr>
            <a:r>
              <a:rPr lang="en-US" sz="1200" dirty="0">
                <a:latin typeface="+mn-lt"/>
              </a:rPr>
              <a:t>Group agreed to continue this study in Rel-18</a:t>
            </a:r>
          </a:p>
          <a:p>
            <a:pPr marL="285750" lvl="0" indent="-285750" defTabSz="1219170">
              <a:buFont typeface="Wingdings" panose="05000000000000000000" pitchFamily="2" charset="2"/>
              <a:buChar char="Ø"/>
              <a:defRPr/>
            </a:pPr>
            <a:r>
              <a:rPr lang="en-US" sz="1200" dirty="0">
                <a:latin typeface="+mn-lt"/>
              </a:rPr>
              <a:t>Modelling of </a:t>
            </a:r>
            <a:r>
              <a:rPr lang="en-US" sz="1200" dirty="0" err="1">
                <a:latin typeface="+mn-lt"/>
              </a:rPr>
              <a:t>MnFs</a:t>
            </a:r>
            <a:r>
              <a:rPr lang="en-US" sz="1200" dirty="0">
                <a:latin typeface="+mn-lt"/>
              </a:rPr>
              <a:t>, </a:t>
            </a:r>
          </a:p>
          <a:p>
            <a:pPr marL="285750" lvl="0" indent="-285750" defTabSz="1219170">
              <a:buFont typeface="Wingdings" panose="05000000000000000000" pitchFamily="2" charset="2"/>
              <a:buChar char="Ø"/>
              <a:defRPr/>
            </a:pPr>
            <a:r>
              <a:rPr lang="en-US" sz="1200" dirty="0">
                <a:latin typeface="+mn-lt"/>
              </a:rPr>
              <a:t>Conclusion and proposed solution for SBMA supporting management architecture and frameworks in other SDOs that nothing more needs to be done.</a:t>
            </a:r>
          </a:p>
          <a:p>
            <a:pPr marL="285750" lvl="0" indent="-285750" defTabSz="1219170">
              <a:buFont typeface="Wingdings" panose="05000000000000000000" pitchFamily="2" charset="2"/>
              <a:buChar char="Ø"/>
              <a:defRPr/>
            </a:pPr>
            <a:r>
              <a:rPr lang="en-US" sz="1200" dirty="0">
                <a:latin typeface="+mn-lt"/>
              </a:rPr>
              <a:t>Adding problem description and potential solution for modelling of </a:t>
            </a:r>
            <a:r>
              <a:rPr lang="en-US" sz="1200" dirty="0" err="1">
                <a:latin typeface="+mn-lt"/>
              </a:rPr>
              <a:t>MnF</a:t>
            </a:r>
            <a:r>
              <a:rPr lang="en-US" sz="1200" dirty="0">
                <a:latin typeface="+mn-lt"/>
              </a:rPr>
              <a:t>.</a:t>
            </a:r>
          </a:p>
          <a:p>
            <a:pPr lvl="0" defTabSz="1219170">
              <a:defRPr/>
            </a:pPr>
            <a:endParaRPr lang="en-US" sz="1200" dirty="0">
              <a:latin typeface="+mn-lt"/>
            </a:endParaRPr>
          </a:p>
          <a:p>
            <a:pPr lvl="0" defTabSz="1219170">
              <a:defRPr/>
            </a:pPr>
            <a:r>
              <a:rPr lang="en-US" sz="1200" dirty="0">
                <a:latin typeface="+mn-lt"/>
              </a:rPr>
              <a:t> </a:t>
            </a: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a:t>
            </a:r>
            <a:r>
              <a:rPr lang="en-US" altLang="zh-CN" sz="3200" kern="0"/>
              <a:t>FS_NSMEN/</a:t>
            </a:r>
            <a:r>
              <a:rPr lang="en-US" altLang="zh-CN" sz="3200" kern="0" err="1"/>
              <a:t>FS_eSBMA</a:t>
            </a:r>
            <a:r>
              <a:rPr lang="en-GB" altLang="zh-CN" sz="3200"/>
              <a:t>/FS_NSCE</a:t>
            </a:r>
            <a:endParaRPr lang="en-GB" altLang="zh-CN" sz="3200" dirty="0"/>
          </a:p>
          <a:p>
            <a:endParaRPr lang="sv-SE" sz="3200" kern="0" dirty="0"/>
          </a:p>
        </p:txBody>
      </p:sp>
      <p:sp>
        <p:nvSpPr>
          <p:cNvPr id="4" name="矩形 3"/>
          <p:cNvSpPr/>
          <p:nvPr/>
        </p:nvSpPr>
        <p:spPr>
          <a:xfrm>
            <a:off x="6061049" y="3138915"/>
            <a:ext cx="5980195" cy="2862322"/>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mn-lt"/>
                <a:cs typeface="Arial" charset="0"/>
              </a:rPr>
              <a:t>FS_NSCE: </a:t>
            </a:r>
            <a:r>
              <a:rPr lang="en-US" altLang="zh-CN" sz="1200" dirty="0">
                <a:solidFill>
                  <a:prstClr val="black"/>
                </a:solidFill>
                <a:latin typeface="+mn-lt"/>
                <a:cs typeface="Arial" charset="0"/>
              </a:rPr>
              <a:t>Several contributions regarding use cases, requirements and general concepts have been approved/endorsed: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S5-216583 Clarifications on clause 4 overview</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S5-216584 Discussion paper on exposure scenario</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S5-216616 Add Use Case for exposure without going through BSS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S5-216617 Exposure of network slice as a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S5-216624 Consolidate potential requirements of use cases for </a:t>
            </a:r>
            <a:r>
              <a:rPr lang="en-US" altLang="zh-CN" sz="1200" dirty="0" err="1">
                <a:solidFill>
                  <a:prstClr val="black"/>
                </a:solidFill>
                <a:latin typeface="+mn-lt"/>
                <a:cs typeface="Arial" charset="0"/>
              </a:rPr>
              <a:t>eMnS</a:t>
            </a:r>
            <a:r>
              <a:rPr lang="en-US" altLang="zh-CN" sz="1200" dirty="0">
                <a:solidFill>
                  <a:prstClr val="black"/>
                </a:solidFill>
                <a:latin typeface="+mn-lt"/>
                <a:cs typeface="Arial" charset="0"/>
              </a:rPr>
              <a:t> discovery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S5-216585 Add procedures related to product onboarding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S5-216586 Clarification on clause 5 use cases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S5-216385 Clarification on clause 7 solutions</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200" dirty="0">
                <a:solidFill>
                  <a:prstClr val="black"/>
                </a:solidFill>
                <a:latin typeface="+mn-lt"/>
                <a:cs typeface="Arial" charset="0"/>
              </a:rPr>
              <a:t>Several contributions regarding are under email approval: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S5-216582 Concept definition for Exposed Management Service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S5-216623 Exposure to SA6 application or middleware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S5-216625 Add text to procedures related to management capability exposure</a:t>
            </a:r>
            <a:endParaRPr lang="en-US" sz="1200" dirty="0">
              <a:latin typeface="+mn-lt"/>
            </a:endParaRPr>
          </a:p>
        </p:txBody>
      </p:sp>
    </p:spTree>
    <p:extLst>
      <p:ext uri="{BB962C8B-B14F-4D97-AF65-F5344CB8AC3E}">
        <p14:creationId xmlns:p14="http://schemas.microsoft.com/office/powerpoint/2010/main" val="176236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a:t>SA5 leadership</a:t>
            </a:r>
            <a:endParaRPr lang="en-GB" sz="4000" dirty="0"/>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95" y="501420"/>
            <a:ext cx="9112251" cy="846117"/>
          </a:xfrm>
        </p:spPr>
        <p:txBody>
          <a:bodyPr/>
          <a:lstStyle/>
          <a:p>
            <a:r>
              <a:rPr lang="sv-SE" sz="3200" dirty="0"/>
              <a:t>OAM TRs / TSs sent to SA#94e</a:t>
            </a:r>
            <a:br>
              <a:rPr lang="sv-SE" sz="3200" dirty="0"/>
            </a:br>
            <a:endParaRPr lang="sv-SE" sz="32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19660931"/>
              </p:ext>
            </p:extLst>
          </p:nvPr>
        </p:nvGraphicFramePr>
        <p:xfrm>
          <a:off x="207852" y="2173542"/>
          <a:ext cx="10460148" cy="3031297"/>
        </p:xfrm>
        <a:graphic>
          <a:graphicData uri="http://schemas.openxmlformats.org/drawingml/2006/table">
            <a:tbl>
              <a:tblPr firstRow="1" bandRow="1">
                <a:tableStyleId>{5C22544A-7EE6-4342-B048-85BDC9FD1C3A}</a:tableStyleId>
              </a:tblPr>
              <a:tblGrid>
                <a:gridCol w="1210693">
                  <a:extLst>
                    <a:ext uri="{9D8B030D-6E8A-4147-A177-3AD203B41FA5}">
                      <a16:colId xmlns:a16="http://schemas.microsoft.com/office/drawing/2014/main" val="570476699"/>
                    </a:ext>
                  </a:extLst>
                </a:gridCol>
                <a:gridCol w="6246936">
                  <a:extLst>
                    <a:ext uri="{9D8B030D-6E8A-4147-A177-3AD203B41FA5}">
                      <a16:colId xmlns:a16="http://schemas.microsoft.com/office/drawing/2014/main" val="2618836924"/>
                    </a:ext>
                  </a:extLst>
                </a:gridCol>
                <a:gridCol w="3002519">
                  <a:extLst>
                    <a:ext uri="{9D8B030D-6E8A-4147-A177-3AD203B41FA5}">
                      <a16:colId xmlns:a16="http://schemas.microsoft.com/office/drawing/2014/main" val="3016348962"/>
                    </a:ext>
                  </a:extLst>
                </a:gridCol>
              </a:tblGrid>
              <a:tr h="809122">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46899">
                <a:tc>
                  <a:txBody>
                    <a:bodyPr/>
                    <a:lstStyle/>
                    <a:p>
                      <a:pPr algn="l" fontAlgn="t"/>
                      <a:r>
                        <a:rPr lang="en-GB" sz="1600" b="0" i="0" u="none" strike="noStrike" dirty="0">
                          <a:solidFill>
                            <a:srgbClr val="000000"/>
                          </a:solidFill>
                          <a:effectLst/>
                          <a:latin typeface="+mn-lt"/>
                        </a:rPr>
                        <a:t>SP-211418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mn-lt"/>
                        </a:rPr>
                        <a:t>TR 28.813 Study on new aspects of Energy Efficiency (EE) for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dirty="0">
                          <a:solidFill>
                            <a:srgbClr val="000000"/>
                          </a:solidFill>
                          <a:effectLst/>
                          <a:latin typeface="+mn-lt"/>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6899">
                <a:tc>
                  <a:txBody>
                    <a:bodyPr/>
                    <a:lstStyle/>
                    <a:p>
                      <a:pPr algn="l" fontAlgn="t"/>
                      <a:r>
                        <a:rPr lang="en-GB" sz="1600" b="0" i="0" u="none" strike="noStrike">
                          <a:solidFill>
                            <a:srgbClr val="000000"/>
                          </a:solidFill>
                          <a:effectLst/>
                          <a:latin typeface="+mn-lt"/>
                        </a:rPr>
                        <a:t>SP-211419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a:solidFill>
                            <a:srgbClr val="000000"/>
                          </a:solidFill>
                          <a:effectLst/>
                          <a:latin typeface="+mn-lt"/>
                        </a:rPr>
                        <a:t>TS 28.556 Management and orchestration; Network policy management for 5G mobile networks; Stage 2 and stage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a:solidFill>
                            <a:srgbClr val="000000"/>
                          </a:solidFill>
                          <a:effectLst/>
                          <a:latin typeface="+mn-lt"/>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46899">
                <a:tc>
                  <a:txBody>
                    <a:bodyPr/>
                    <a:lstStyle/>
                    <a:p>
                      <a:pPr algn="l" fontAlgn="t"/>
                      <a:r>
                        <a:rPr lang="en-GB" sz="1600" b="0" i="0" u="none" strike="noStrike" dirty="0">
                          <a:solidFill>
                            <a:srgbClr val="000000"/>
                          </a:solidFill>
                          <a:effectLst/>
                          <a:latin typeface="+mn-lt"/>
                        </a:rPr>
                        <a:t>SP-211420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mn-lt"/>
                        </a:rPr>
                        <a:t>TR 28.811 Study on network slice management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dirty="0">
                          <a:solidFill>
                            <a:srgbClr val="000000"/>
                          </a:solidFill>
                          <a:effectLst/>
                          <a:latin typeface="+mn-lt"/>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972610"/>
                  </a:ext>
                </a:extLst>
              </a:tr>
              <a:tr h="346899">
                <a:tc>
                  <a:txBody>
                    <a:bodyPr/>
                    <a:lstStyle/>
                    <a:p>
                      <a:pPr algn="l" fontAlgn="t"/>
                      <a:r>
                        <a:rPr lang="en-GB" sz="1600" b="0" i="0" u="none" strike="noStrike" dirty="0">
                          <a:solidFill>
                            <a:srgbClr val="000000"/>
                          </a:solidFill>
                          <a:effectLst/>
                          <a:latin typeface="+mn-lt"/>
                        </a:rPr>
                        <a:t>SP-211425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dirty="0">
                          <a:solidFill>
                            <a:srgbClr val="000000"/>
                          </a:solidFill>
                          <a:effectLst/>
                          <a:latin typeface="+mn-lt"/>
                        </a:rPr>
                        <a:t>TR 28.817 Study on the access control for management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dirty="0">
                          <a:solidFill>
                            <a:srgbClr val="000000"/>
                          </a:solidFill>
                          <a:effectLst/>
                          <a:latin typeface="+mn-lt"/>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5680072"/>
                  </a:ext>
                </a:extLst>
              </a:tr>
              <a:tr h="346899">
                <a:tc>
                  <a:txBody>
                    <a:bodyPr/>
                    <a:lstStyle/>
                    <a:p>
                      <a:pPr algn="l" fontAlgn="t"/>
                      <a:r>
                        <a:rPr lang="sv-SE" sz="1600" b="0" i="0" u="none" strike="noStrike" kern="1200" dirty="0">
                          <a:solidFill>
                            <a:srgbClr val="000000"/>
                          </a:solidFill>
                          <a:effectLst/>
                          <a:latin typeface="+mn-lt"/>
                          <a:ea typeface="+mn-ea"/>
                          <a:cs typeface="+mn-cs"/>
                        </a:rPr>
                        <a:t>SP-211539</a:t>
                      </a:r>
                      <a:endParaRPr lang="en-GB"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TR 28.825 Study on management aspects of 5G network sharing</a:t>
                      </a:r>
                      <a:endParaRPr lang="en-US"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9712029"/>
                  </a:ext>
                </a:extLst>
              </a:tr>
              <a:tr h="346899">
                <a:tc>
                  <a:txBody>
                    <a:bodyPr/>
                    <a:lstStyle/>
                    <a:p>
                      <a:pPr algn="l" fontAlgn="t"/>
                      <a:r>
                        <a:rPr lang="en-GB" sz="1600" b="0" i="0" u="none" strike="noStrike" kern="1200" dirty="0">
                          <a:solidFill>
                            <a:srgbClr val="000000"/>
                          </a:solidFill>
                          <a:effectLst/>
                          <a:latin typeface="+mn-lt"/>
                          <a:ea typeface="+mn-ea"/>
                          <a:cs typeface="+mn-cs"/>
                        </a:rPr>
                        <a:t>SP-211541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TS 28.100 Levels of autonomous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7183904"/>
                  </a:ext>
                </a:extLst>
              </a:tr>
            </a:tbl>
          </a:graphicData>
        </a:graphic>
      </p:graphicFrame>
    </p:spTree>
    <p:extLst>
      <p:ext uri="{BB962C8B-B14F-4D97-AF65-F5344CB8AC3E}">
        <p14:creationId xmlns:p14="http://schemas.microsoft.com/office/powerpoint/2010/main" val="3824373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123644631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77388623"/>
              </p:ext>
            </p:extLst>
          </p:nvPr>
        </p:nvGraphicFramePr>
        <p:xfrm>
          <a:off x="1307781" y="2001305"/>
          <a:ext cx="8442960" cy="2778193"/>
        </p:xfrm>
        <a:graphic>
          <a:graphicData uri="http://schemas.openxmlformats.org/drawingml/2006/table">
            <a:tbl>
              <a:tblPr/>
              <a:tblGrid>
                <a:gridCol w="1320800">
                  <a:extLst>
                    <a:ext uri="{9D8B030D-6E8A-4147-A177-3AD203B41FA5}">
                      <a16:colId xmlns:a16="http://schemas.microsoft.com/office/drawing/2014/main" val="20000"/>
                    </a:ext>
                  </a:extLst>
                </a:gridCol>
                <a:gridCol w="7122160">
                  <a:extLst>
                    <a:ext uri="{9D8B030D-6E8A-4147-A177-3AD203B41FA5}">
                      <a16:colId xmlns:a16="http://schemas.microsoft.com/office/drawing/2014/main" val="20001"/>
                    </a:ext>
                  </a:extLst>
                </a:gridCol>
              </a:tblGrid>
              <a:tr h="50552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04815">
                <a:tc>
                  <a:txBody>
                    <a:bodyPr/>
                    <a:lstStyle/>
                    <a:p>
                      <a:pPr algn="l" fontAlgn="t"/>
                      <a:r>
                        <a:rPr lang="en-GB" sz="1600" b="0" i="0" u="none" strike="noStrike">
                          <a:solidFill>
                            <a:srgbClr val="000000"/>
                          </a:solidFill>
                          <a:effectLst/>
                          <a:latin typeface="+mn-lt"/>
                        </a:rPr>
                        <a:t>SP-211428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a:solidFill>
                            <a:srgbClr val="000000"/>
                          </a:solidFill>
                          <a:effectLst/>
                          <a:latin typeface="+mn-lt"/>
                        </a:rPr>
                        <a:t>New WID on Charging aspects of Architecture Enhancement for NR Reduced Capability Devices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0300568"/>
                  </a:ext>
                </a:extLst>
              </a:tr>
              <a:tr h="404815">
                <a:tc>
                  <a:txBody>
                    <a:bodyPr/>
                    <a:lstStyle/>
                    <a:p>
                      <a:pPr algn="l" fontAlgn="t"/>
                      <a:r>
                        <a:rPr lang="en-GB" sz="1600" b="0" i="0" u="none" strike="noStrike">
                          <a:solidFill>
                            <a:srgbClr val="000000"/>
                          </a:solidFill>
                          <a:effectLst/>
                          <a:latin typeface="+mn-lt"/>
                        </a:rPr>
                        <a:t>SP-211429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New WID on Charging aspects of Proximity-based Services in 5GS</a:t>
                      </a:r>
                    </a:p>
                    <a:p>
                      <a:pPr algn="l" fontAlgn="t"/>
                      <a:r>
                        <a:rPr lang="en-US" sz="1600" b="0" i="0" u="none" strike="noStrike" dirty="0">
                          <a:solidFill>
                            <a:srgbClr val="000000"/>
                          </a:solidFill>
                          <a:effectLst/>
                          <a:highlight>
                            <a:srgbClr val="FFFF00"/>
                          </a:highlight>
                          <a:latin typeface="+mn-lt"/>
                        </a:rPr>
                        <a:t>Preliminary work started with CRs in </a:t>
                      </a:r>
                      <a:r>
                        <a:rPr lang="en-GB" sz="1600" b="0" i="0" u="none" strike="noStrike" dirty="0">
                          <a:solidFill>
                            <a:srgbClr val="000000"/>
                          </a:solidFill>
                          <a:effectLst/>
                          <a:highlight>
                            <a:srgbClr val="FFFF00"/>
                          </a:highlight>
                          <a:latin typeface="+mn-lt"/>
                        </a:rPr>
                        <a:t>SP-211479</a:t>
                      </a:r>
                      <a:endParaRPr lang="en-US" sz="16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5433778"/>
                  </a:ext>
                </a:extLst>
              </a:tr>
              <a:tr h="404815">
                <a:tc>
                  <a:txBody>
                    <a:bodyPr/>
                    <a:lstStyle/>
                    <a:p>
                      <a:pPr algn="l" fontAlgn="t"/>
                      <a:r>
                        <a:rPr lang="en-GB" sz="1600" b="0" i="0" u="none" strike="noStrike" dirty="0">
                          <a:solidFill>
                            <a:srgbClr val="000000"/>
                          </a:solidFill>
                          <a:effectLst/>
                          <a:latin typeface="+mn-lt"/>
                        </a:rPr>
                        <a:t>SP-211430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New WID on Charging Aspects of 5G LAN VN Group</a:t>
                      </a:r>
                    </a:p>
                    <a:p>
                      <a:pPr marL="0" marR="0" lvl="0" indent="0" algn="l" defTabSz="1219170" rtl="0" eaLnBrk="1" fontAlgn="t" latinLnBrk="0" hangingPunct="1">
                        <a:lnSpc>
                          <a:spcPct val="100000"/>
                        </a:lnSpc>
                        <a:spcBef>
                          <a:spcPts val="0"/>
                        </a:spcBef>
                        <a:spcAft>
                          <a:spcPts val="0"/>
                        </a:spcAft>
                        <a:buClrTx/>
                        <a:buSzTx/>
                        <a:buFontTx/>
                        <a:buNone/>
                        <a:tabLst/>
                        <a:defRPr/>
                      </a:pPr>
                      <a:r>
                        <a:rPr lang="en-US" sz="1600" b="0" i="0" u="none" strike="noStrike" dirty="0">
                          <a:solidFill>
                            <a:srgbClr val="000000"/>
                          </a:solidFill>
                          <a:effectLst/>
                          <a:highlight>
                            <a:srgbClr val="FFFF00"/>
                          </a:highlight>
                          <a:latin typeface="+mn-lt"/>
                        </a:rPr>
                        <a:t>Preliminary work started with CRs in </a:t>
                      </a:r>
                      <a:r>
                        <a:rPr lang="en-GB" sz="1600" b="0" i="0" u="none" strike="noStrike" dirty="0">
                          <a:solidFill>
                            <a:srgbClr val="000000"/>
                          </a:solidFill>
                          <a:effectLst/>
                          <a:highlight>
                            <a:srgbClr val="FFFF00"/>
                          </a:highlight>
                          <a:latin typeface="+mn-lt"/>
                        </a:rPr>
                        <a:t>SP-211480</a:t>
                      </a:r>
                      <a:endParaRPr lang="en-US" sz="1600" b="0" i="0" u="none" strike="noStrike" dirty="0">
                        <a:solidFill>
                          <a:srgbClr val="000000"/>
                        </a:solidFill>
                        <a:effectLst/>
                        <a:highlight>
                          <a:srgbClr val="FFFF00"/>
                        </a:highligh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7976417"/>
                  </a:ext>
                </a:extLst>
              </a:tr>
              <a:tr h="404815">
                <a:tc>
                  <a:txBody>
                    <a:bodyPr/>
                    <a:lstStyle/>
                    <a:p>
                      <a:pPr algn="l" fontAlgn="t"/>
                      <a:r>
                        <a:rPr lang="en-GB" sz="1600" b="0" i="0" u="none" strike="noStrike" kern="1200" dirty="0">
                          <a:solidFill>
                            <a:srgbClr val="000000"/>
                          </a:solidFill>
                          <a:effectLst/>
                          <a:latin typeface="+mn-lt"/>
                          <a:ea typeface="+mn-ea"/>
                          <a:cs typeface="+mn-cs"/>
                        </a:rPr>
                        <a:t>SP-211447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Study on Charging Aspects for Enhanced Support of Non-Public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5954002"/>
                  </a:ext>
                </a:extLst>
              </a:tr>
              <a:tr h="404815">
                <a:tc>
                  <a:txBody>
                    <a:bodyPr/>
                    <a:lstStyle/>
                    <a:p>
                      <a:pPr algn="l" fontAlgn="t"/>
                      <a:r>
                        <a:rPr lang="en-GB" sz="1600" b="0" i="0" u="none" strike="noStrike" kern="1200">
                          <a:solidFill>
                            <a:srgbClr val="000000"/>
                          </a:solidFill>
                          <a:effectLst/>
                          <a:latin typeface="+mn-lt"/>
                          <a:ea typeface="+mn-ea"/>
                          <a:cs typeface="+mn-cs"/>
                        </a:rPr>
                        <a:t>SP-211448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New WID on Charging enhancements for 5G </a:t>
                      </a:r>
                      <a:r>
                        <a:rPr lang="en-US" sz="1600" b="0" i="0" u="none" strike="noStrike" kern="1200" dirty="0" err="1">
                          <a:solidFill>
                            <a:srgbClr val="000000"/>
                          </a:solidFill>
                          <a:effectLst/>
                          <a:latin typeface="+mn-lt"/>
                          <a:ea typeface="+mn-ea"/>
                          <a:cs typeface="+mn-cs"/>
                        </a:rPr>
                        <a:t>CIoT</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7533941"/>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nvPr>
        </p:nvGraphicFramePr>
        <p:xfrm>
          <a:off x="362538" y="1328508"/>
          <a:ext cx="11466924" cy="3709623"/>
        </p:xfrm>
        <a:graphic>
          <a:graphicData uri="http://schemas.openxmlformats.org/drawingml/2006/table">
            <a:tbl>
              <a:tblPr firstRow="1" bandRow="1">
                <a:tableStyleId>{5C22544A-7EE6-4342-B048-85BDC9FD1C3A}</a:tableStyleId>
              </a:tblPr>
              <a:tblGrid>
                <a:gridCol w="1952239">
                  <a:extLst>
                    <a:ext uri="{9D8B030D-6E8A-4147-A177-3AD203B41FA5}">
                      <a16:colId xmlns:a16="http://schemas.microsoft.com/office/drawing/2014/main" val="23408469"/>
                    </a:ext>
                  </a:extLst>
                </a:gridCol>
                <a:gridCol w="6317672">
                  <a:extLst>
                    <a:ext uri="{9D8B030D-6E8A-4147-A177-3AD203B41FA5}">
                      <a16:colId xmlns:a16="http://schemas.microsoft.com/office/drawing/2014/main" val="1386727148"/>
                    </a:ext>
                  </a:extLst>
                </a:gridCol>
                <a:gridCol w="1548246">
                  <a:extLst>
                    <a:ext uri="{9D8B030D-6E8A-4147-A177-3AD203B41FA5}">
                      <a16:colId xmlns:a16="http://schemas.microsoft.com/office/drawing/2014/main" val="4240727412"/>
                    </a:ext>
                  </a:extLst>
                </a:gridCol>
                <a:gridCol w="1648767">
                  <a:extLst>
                    <a:ext uri="{9D8B030D-6E8A-4147-A177-3AD203B41FA5}">
                      <a16:colId xmlns:a16="http://schemas.microsoft.com/office/drawing/2014/main" val="1675550634"/>
                    </a:ext>
                  </a:extLst>
                </a:gridCol>
              </a:tblGrid>
              <a:tr h="44157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368034">
                <a:tc>
                  <a:txBody>
                    <a:bodyPr/>
                    <a:lstStyle/>
                    <a:p>
                      <a:pPr algn="ctr">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5GSIMSCH</a:t>
                      </a:r>
                      <a:endParaRPr lang="sv-SE" sz="13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3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300" b="0" kern="1200" dirty="0">
                          <a:solidFill>
                            <a:schemeClr val="tx1"/>
                          </a:solidFill>
                          <a:effectLst/>
                          <a:latin typeface="Arial" panose="020B0604020202020204" pitchFamily="34" charset="0"/>
                          <a:ea typeface="+mn-ea"/>
                          <a:cs typeface="Arial" panose="020B0604020202020204" pitchFamily="34" charset="0"/>
                        </a:rPr>
                        <a:t>80% -&gt; 95%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SA#95 (03/2022) </a:t>
                      </a:r>
                    </a:p>
                  </a:txBody>
                  <a:tcPr marL="68580" marR="68580" marT="0" marB="0" anchor="ctr">
                    <a:solidFill>
                      <a:srgbClr val="FFFFCC"/>
                    </a:solidFill>
                  </a:tcPr>
                </a:tc>
                <a:extLst>
                  <a:ext uri="{0D108BD9-81ED-4DB2-BD59-A6C34878D82A}">
                    <a16:rowId xmlns:a16="http://schemas.microsoft.com/office/drawing/2014/main" val="2136051932"/>
                  </a:ext>
                </a:extLst>
              </a:tr>
              <a:tr h="328616">
                <a:tc>
                  <a:txBody>
                    <a:bodyPr/>
                    <a:lstStyle/>
                    <a:p>
                      <a:pPr marL="0" algn="ctr" defTabSz="1219170" rtl="0" eaLnBrk="1" latinLnBrk="0" hangingPunct="1">
                        <a:spcAft>
                          <a:spcPts val="0"/>
                        </a:spcAft>
                      </a:pPr>
                      <a:r>
                        <a:rPr lang="sv-SE" sz="1300" b="0" kern="1200" dirty="0">
                          <a:solidFill>
                            <a:schemeClr val="tx1"/>
                          </a:solidFill>
                          <a:effectLst/>
                          <a:latin typeface="Arial" panose="020B0604020202020204" pitchFamily="34" charset="0"/>
                          <a:ea typeface="+mn-ea"/>
                          <a:cs typeface="Arial" panose="020B0604020202020204" pitchFamily="34" charset="0"/>
                        </a:rPr>
                        <a:t>EDGE_CH</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20%</a:t>
                      </a:r>
                      <a:endParaRPr kumimoji="0" lang="sv-SE"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SA#95 (03/2022)  </a:t>
                      </a:r>
                    </a:p>
                  </a:txBody>
                  <a:tcPr marL="68580" marR="68580" marT="0" marB="0" anchor="ctr">
                    <a:solidFill>
                      <a:srgbClr val="FFFFCC"/>
                    </a:solidFill>
                  </a:tcPr>
                </a:tc>
                <a:extLst>
                  <a:ext uri="{0D108BD9-81ED-4DB2-BD59-A6C34878D82A}">
                    <a16:rowId xmlns:a16="http://schemas.microsoft.com/office/drawing/2014/main" val="3714903681"/>
                  </a:ext>
                </a:extLst>
              </a:tr>
              <a:tr h="366274">
                <a:tc>
                  <a:txBody>
                    <a:bodyPr/>
                    <a:lstStyle/>
                    <a:p>
                      <a:pPr marL="0" algn="ctr" defTabSz="1219170" rtl="0" eaLnBrk="1" latinLnBrk="0" hangingPunct="1">
                        <a:spcAft>
                          <a:spcPts val="0"/>
                        </a:spcAft>
                      </a:pPr>
                      <a:r>
                        <a:rPr lang="sv-SE" sz="1300" b="1" kern="1200" dirty="0">
                          <a:solidFill>
                            <a:srgbClr val="00B050"/>
                          </a:solidFill>
                          <a:effectLst/>
                          <a:latin typeface="Arial" panose="020B0604020202020204" pitchFamily="34" charset="0"/>
                          <a:ea typeface="+mn-ea"/>
                          <a:cs typeface="Arial" panose="020B0604020202020204" pitchFamily="34" charset="0"/>
                        </a:rPr>
                        <a:t>FS_EDGE_CH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Study on charging aspects of Edge Computing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90%-&gt;</a:t>
                      </a:r>
                      <a:r>
                        <a:rPr kumimoji="0" lang="en-US" altLang="zh-CN" sz="1300" b="1"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100%</a:t>
                      </a:r>
                      <a:endParaRPr kumimoji="0" lang="sv-SE" sz="1300" b="1"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1" kern="1200" dirty="0">
                          <a:solidFill>
                            <a:srgbClr val="00B050"/>
                          </a:solidFill>
                          <a:effectLst/>
                          <a:latin typeface="Arial" panose="020B0604020202020204" pitchFamily="34" charset="0"/>
                          <a:ea typeface="+mn-ea"/>
                          <a:cs typeface="Arial" panose="020B0604020202020204" pitchFamily="34" charset="0"/>
                        </a:rPr>
                        <a:t>SA#94 (12/2021</a:t>
                      </a:r>
                      <a:r>
                        <a:rPr lang="en-GB" altLang="zh-CN" sz="1300" b="0" kern="1200" dirty="0">
                          <a:solidFill>
                            <a:srgbClr val="00B050"/>
                          </a:solidFill>
                          <a:effectLst/>
                          <a:latin typeface="Arial" panose="020B0604020202020204" pitchFamily="34" charset="0"/>
                          <a:ea typeface="+mn-ea"/>
                          <a:cs typeface="Arial" panose="020B0604020202020204" pitchFamily="34" charset="0"/>
                        </a:rPr>
                        <a:t>) </a:t>
                      </a:r>
                      <a:endParaRPr lang="en-GB" altLang="zh-CN" sz="1300" b="0" kern="1200" noProof="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557845709"/>
                  </a:ext>
                </a:extLst>
              </a:tr>
              <a:tr h="353601">
                <a:tc>
                  <a:txBody>
                    <a:bodyPr/>
                    <a:lstStyle/>
                    <a:p>
                      <a:pPr marL="0" algn="ctr" defTabSz="1219170" rtl="0" eaLnBrk="1" latinLnBrk="0" hangingPunct="1">
                        <a:spcAft>
                          <a:spcPts val="0"/>
                        </a:spcAft>
                      </a:pPr>
                      <a:r>
                        <a:rPr lang="en-US" sz="1300" b="1" kern="1200" dirty="0">
                          <a:solidFill>
                            <a:srgbClr val="00B050"/>
                          </a:solidFill>
                          <a:effectLst/>
                          <a:latin typeface="Arial" panose="020B0604020202020204" pitchFamily="34" charset="0"/>
                          <a:ea typeface="+mn-ea"/>
                          <a:cs typeface="Arial" panose="020B0604020202020204" pitchFamily="34" charset="0"/>
                        </a:rPr>
                        <a:t>FS_5G_CIoT_CH</a:t>
                      </a:r>
                      <a:endParaRPr lang="fr-FR"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algn="ctr">
                        <a:spcAft>
                          <a:spcPts val="0"/>
                        </a:spcAft>
                      </a:pPr>
                      <a:r>
                        <a:rPr lang="en-US" sz="1300" b="1" kern="1200" dirty="0">
                          <a:solidFill>
                            <a:srgbClr val="00B050"/>
                          </a:solidFill>
                          <a:effectLst/>
                          <a:latin typeface="Arial" panose="020B0604020202020204" pitchFamily="34" charset="0"/>
                          <a:ea typeface="+mn-ea"/>
                          <a:cs typeface="Arial" panose="020B0604020202020204" pitchFamily="34" charset="0"/>
                        </a:rPr>
                        <a:t>  Study on charging aspects of 5GS </a:t>
                      </a:r>
                      <a:r>
                        <a:rPr lang="en-US" sz="1300" b="1" kern="1200" dirty="0" err="1">
                          <a:solidFill>
                            <a:srgbClr val="00B050"/>
                          </a:solidFill>
                          <a:effectLst/>
                          <a:latin typeface="Arial" panose="020B0604020202020204" pitchFamily="34" charset="0"/>
                          <a:ea typeface="+mn-ea"/>
                          <a:cs typeface="Arial" panose="020B0604020202020204" pitchFamily="34" charset="0"/>
                        </a:rPr>
                        <a:t>CIoT</a:t>
                      </a:r>
                      <a:endParaRPr lang="en-US"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70%-&gt;</a:t>
                      </a:r>
                      <a:r>
                        <a:rPr kumimoji="0" lang="en-US" altLang="zh-CN" sz="13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100%</a:t>
                      </a:r>
                      <a:endParaRPr kumimoji="0" lang="sv-SE" sz="1300" b="1"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1" kern="1200" dirty="0">
                          <a:solidFill>
                            <a:srgbClr val="00B050"/>
                          </a:solidFill>
                          <a:effectLst/>
                          <a:latin typeface="Arial" panose="020B0604020202020204" pitchFamily="34" charset="0"/>
                          <a:ea typeface="+mn-ea"/>
                          <a:cs typeface="Arial" panose="020B0604020202020204" pitchFamily="34" charset="0"/>
                        </a:rPr>
                        <a:t>SA#94 (12/2021) </a:t>
                      </a:r>
                    </a:p>
                  </a:txBody>
                  <a:tcPr marL="68580" marR="68580" marT="0" marB="0" anchor="ctr">
                    <a:solidFill>
                      <a:srgbClr val="FFFFCC"/>
                    </a:solidFill>
                  </a:tcPr>
                </a:tc>
                <a:extLst>
                  <a:ext uri="{0D108BD9-81ED-4DB2-BD59-A6C34878D82A}">
                    <a16:rowId xmlns:a16="http://schemas.microsoft.com/office/drawing/2014/main" val="1006521851"/>
                  </a:ext>
                </a:extLst>
              </a:tr>
              <a:tr h="308077">
                <a:tc>
                  <a:txBody>
                    <a:bodyPr/>
                    <a:lstStyle/>
                    <a:p>
                      <a:pPr marL="0" algn="ctr" defTabSz="1219170" rtl="0" eaLnBrk="1" latinLnBrk="0" hangingPunct="1">
                        <a:spcAft>
                          <a:spcPts val="0"/>
                        </a:spcAft>
                      </a:pPr>
                      <a:r>
                        <a:rPr lang="en-US" sz="1300" b="1" kern="1200" dirty="0">
                          <a:solidFill>
                            <a:srgbClr val="00B050"/>
                          </a:solidFill>
                          <a:effectLst/>
                          <a:latin typeface="Arial" panose="020B0604020202020204" pitchFamily="34" charset="0"/>
                          <a:ea typeface="+mn-ea"/>
                          <a:cs typeface="Arial" panose="020B0604020202020204" pitchFamily="34" charset="0"/>
                        </a:rPr>
                        <a:t>FS_5G_Prose_CH</a:t>
                      </a:r>
                      <a:endParaRPr lang="fr-FR"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1" kern="1200" dirty="0">
                          <a:solidFill>
                            <a:srgbClr val="00B050"/>
                          </a:solidFill>
                          <a:effectLst/>
                          <a:latin typeface="Arial" panose="020B0604020202020204" pitchFamily="34" charset="0"/>
                          <a:ea typeface="+mn-ea"/>
                          <a:cs typeface="Arial" panose="020B0604020202020204" pitchFamily="34" charset="0"/>
                        </a:rPr>
                        <a:t>    Study on charging aspects of Proximity-based Services in 5GC</a:t>
                      </a:r>
                      <a:endParaRPr lang="fr-FR"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80%-&gt;</a:t>
                      </a:r>
                      <a:r>
                        <a:rPr kumimoji="0" lang="en-US" altLang="zh-CN" sz="1300" b="1"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rPr>
                        <a:t>100%</a:t>
                      </a:r>
                      <a:endParaRPr kumimoji="0" lang="sv-SE" sz="1300" b="1"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1" kern="1200" dirty="0">
                          <a:solidFill>
                            <a:srgbClr val="00B050"/>
                          </a:solidFill>
                          <a:effectLst/>
                          <a:latin typeface="Arial" panose="020B0604020202020204" pitchFamily="34" charset="0"/>
                          <a:ea typeface="+mn-ea"/>
                          <a:cs typeface="Arial" panose="020B0604020202020204" pitchFamily="34" charset="0"/>
                        </a:rPr>
                        <a:t>SA#94 (12/2021) </a:t>
                      </a:r>
                    </a:p>
                  </a:txBody>
                  <a:tcPr marL="68580" marR="68580" marT="0" marB="0" anchor="ctr">
                    <a:solidFill>
                      <a:srgbClr val="FFFFCC"/>
                    </a:solidFill>
                  </a:tcPr>
                </a:tc>
                <a:extLst>
                  <a:ext uri="{0D108BD9-81ED-4DB2-BD59-A6C34878D82A}">
                    <a16:rowId xmlns:a16="http://schemas.microsoft.com/office/drawing/2014/main" val="2399364704"/>
                  </a:ext>
                </a:extLst>
              </a:tr>
              <a:tr h="287539">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FS_5GLAN_CH</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 of 5G LAN-type Services </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60% -&gt; 95%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SA#95 (03/2022)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233766177"/>
                  </a:ext>
                </a:extLst>
              </a:tr>
              <a:tr h="440066">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50% -&gt; 65%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300" b="0" kern="1200" dirty="0">
                          <a:solidFill>
                            <a:schemeClr val="tx1"/>
                          </a:solidFill>
                          <a:effectLst/>
                          <a:latin typeface="Arial" panose="020B0604020202020204" pitchFamily="34" charset="0"/>
                          <a:ea typeface="+mn-ea"/>
                          <a:cs typeface="Arial" panose="020B0604020202020204" pitchFamily="34" charset="0"/>
                        </a:rPr>
                        <a:t>SA#95 (03/2022) </a:t>
                      </a:r>
                    </a:p>
                  </a:txBody>
                  <a:tcPr marL="68580" marR="68580" marT="0" marB="0" anchor="ctr">
                    <a:solidFill>
                      <a:srgbClr val="FFFFCC"/>
                    </a:solidFill>
                  </a:tcPr>
                </a:tc>
                <a:extLst>
                  <a:ext uri="{0D108BD9-81ED-4DB2-BD59-A6C34878D82A}">
                    <a16:rowId xmlns:a16="http://schemas.microsoft.com/office/drawing/2014/main" val="1443082543"/>
                  </a:ext>
                </a:extLst>
              </a:tr>
              <a:tr h="337515">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FS_NCHF_Ph2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a:solidFill>
                            <a:schemeClr val="tx1"/>
                          </a:solidFill>
                          <a:effectLst/>
                          <a:latin typeface="Arial" panose="020B0604020202020204" pitchFamily="34" charset="0"/>
                          <a:ea typeface="+mn-ea"/>
                          <a:cs typeface="Arial" panose="020B0604020202020204" pitchFamily="34" charset="0"/>
                        </a:rPr>
                        <a:t>Study on Nchf charging services phase 2</a:t>
                      </a:r>
                      <a:endParaRPr lang="fr-FR" sz="1300" b="0" kern="120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20%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SA#95  (03/2022)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725473571"/>
                  </a:ext>
                </a:extLst>
              </a:tr>
              <a:tr h="478324">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5G roaming charging architecture for wholesale and retail scenarios</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 -&gt; 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SA#95  (03/2022)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697048113"/>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80% -&gt; 95%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 (03/2022)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448394" y="4270872"/>
            <a:ext cx="11295212" cy="1477328"/>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was agreed to TS 32.291 (stage3 OpenAPI) to complete the a</a:t>
            </a:r>
            <a:r>
              <a:rPr lang="en-US" sz="1800" dirty="0">
                <a:latin typeface="Calibri" pitchFamily="34" charset="0"/>
                <a:ea typeface="宋体" pitchFamily="2" charset="-122"/>
                <a:cs typeface="Arial" charset="0"/>
              </a:rPr>
              <a:t>ddition of IMS charging information </a:t>
            </a:r>
            <a:r>
              <a:rPr lang="en-GB" sz="1800" dirty="0">
                <a:effectLst/>
                <a:latin typeface="Calibri" panose="020F0502020204030204" pitchFamily="34" charset="0"/>
                <a:ea typeface="Calibri" panose="020F0502020204030204" pitchFamily="34" charset="0"/>
              </a:rPr>
              <a:t>with descriptions, including some generic data types</a:t>
            </a:r>
          </a:p>
          <a:p>
            <a:pPr marL="285750" lvl="0" indent="-285750" defTabSz="1219170" eaLnBrk="1" fontAlgn="auto" hangingPunct="1">
              <a:spcBef>
                <a:spcPts val="0"/>
              </a:spcBef>
              <a:spcAft>
                <a:spcPts val="0"/>
              </a:spcAft>
              <a:buFont typeface="Wingdings" panose="05000000000000000000" pitchFamily="2" charset="2"/>
              <a:buChar char="Ø"/>
              <a:defRPr/>
            </a:pPr>
            <a:endParaRPr lang="en-GB" sz="1800" dirty="0">
              <a:effectLst/>
              <a:latin typeface="Calibri" panose="020F0502020204030204" pitchFamily="34" charset="0"/>
              <a:ea typeface="Calibri" panose="020F0502020204030204" pitchFamily="34" charset="0"/>
            </a:endParaRPr>
          </a:p>
          <a:p>
            <a:pPr marL="285750" indent="-285750" defTabSz="1219170" fontAlgn="auto">
              <a:spcBef>
                <a:spcPts val="0"/>
              </a:spcBef>
              <a:spcAft>
                <a:spcPts val="0"/>
              </a:spcAft>
              <a:buFont typeface="Wingdings" panose="05000000000000000000" pitchFamily="2" charset="2"/>
              <a:buChar char="Ø"/>
              <a:defRPr/>
            </a:pPr>
            <a:r>
              <a:rPr lang="fr-FR" sz="1800" dirty="0" err="1">
                <a:latin typeface="Calibri" pitchFamily="34" charset="0"/>
                <a:ea typeface="宋体" pitchFamily="2" charset="-122"/>
                <a:cs typeface="Arial" charset="0"/>
              </a:rPr>
              <a:t>CRs</a:t>
            </a:r>
            <a:r>
              <a:rPr lang="fr-FR" sz="1800" dirty="0">
                <a:latin typeface="Calibri" pitchFamily="34" charset="0"/>
                <a:ea typeface="宋体" pitchFamily="2" charset="-122"/>
                <a:cs typeface="Arial" charset="0"/>
              </a:rPr>
              <a:t> were agreed to </a:t>
            </a:r>
            <a:r>
              <a:rPr lang="en-US" sz="1800" dirty="0">
                <a:effectLst/>
                <a:latin typeface="Calibri" panose="020F0502020204030204" pitchFamily="34" charset="0"/>
                <a:ea typeface="Times New Roman" panose="02020603050405020304" pitchFamily="18" charset="0"/>
              </a:rPr>
              <a:t>TS 32.275, TS 32.281 and </a:t>
            </a:r>
            <a:r>
              <a:rPr lang="fr-FR" sz="1800" dirty="0">
                <a:latin typeface="Calibri" pitchFamily="34" charset="0"/>
                <a:ea typeface="宋体" pitchFamily="2" charset="-122"/>
                <a:cs typeface="Arial" charset="0"/>
              </a:rPr>
              <a:t> TS 32.291 to complete the a</a:t>
            </a:r>
            <a:r>
              <a:rPr lang="en-US" sz="1800" dirty="0">
                <a:latin typeface="Calibri" pitchFamily="34" charset="0"/>
                <a:ea typeface="宋体" pitchFamily="2" charset="-122"/>
                <a:cs typeface="Arial" charset="0"/>
              </a:rPr>
              <a:t>ddition of IMS charging information for </a:t>
            </a:r>
            <a:r>
              <a:rPr lang="en-US" sz="1800" dirty="0">
                <a:effectLst/>
                <a:latin typeface="Calibri" panose="020F0502020204030204" pitchFamily="34" charset="0"/>
                <a:ea typeface="Times New Roman" panose="02020603050405020304" pitchFamily="18" charset="0"/>
              </a:rPr>
              <a:t>MMTel as well as for announcement handling </a:t>
            </a:r>
            <a:endParaRPr lang="fr-FR" sz="1800" dirty="0">
              <a:latin typeface="Calibri" pitchFamily="34" charset="0"/>
              <a:ea typeface="宋体" pitchFamily="2" charset="-122"/>
              <a:cs typeface="Arial" charset="0"/>
            </a:endParaRPr>
          </a:p>
        </p:txBody>
      </p:sp>
      <p:sp>
        <p:nvSpPr>
          <p:cNvPr id="10" name="文本框 9"/>
          <p:cNvSpPr txBox="1"/>
          <p:nvPr/>
        </p:nvSpPr>
        <p:spPr>
          <a:xfrm>
            <a:off x="448394" y="3614338"/>
            <a:ext cx="11295212" cy="297785"/>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868873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20%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SP-210861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 (03/2022)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5G_EDGE</a:t>
            </a:r>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3293209"/>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With the official “kick-off” of the normative work for Edge Computing charging was the </a:t>
            </a:r>
            <a:r>
              <a:rPr lang="en-US" sz="1800" dirty="0" err="1">
                <a:latin typeface="Calibri" pitchFamily="34" charset="0"/>
                <a:ea typeface="宋体" pitchFamily="2" charset="-122"/>
                <a:cs typeface="Arial" charset="0"/>
              </a:rPr>
              <a:t>i</a:t>
            </a:r>
            <a:r>
              <a:rPr lang="en-GB" sz="1800" dirty="0">
                <a:latin typeface="Calibri" pitchFamily="34" charset="0"/>
                <a:ea typeface="宋体" pitchFamily="2" charset="-122"/>
                <a:cs typeface="Arial" charset="0"/>
              </a:rPr>
              <a:t>initial skeleton of TS 32.257 agreed</a:t>
            </a:r>
          </a:p>
          <a:p>
            <a:pPr marL="285750" indent="-285750" defTabSz="1219170" eaLnBrk="1" fontAlgn="auto" hangingPunct="1">
              <a:spcBef>
                <a:spcPts val="0"/>
              </a:spcBef>
              <a:spcAft>
                <a:spcPts val="0"/>
              </a:spcAft>
              <a:buFont typeface="Wingdings" panose="05000000000000000000" pitchFamily="2" charset="2"/>
              <a:buChar char="Ø"/>
              <a:defRPr/>
            </a:pPr>
            <a:endParaRPr lang="en-GB"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pCRs  agreed to TS 32.257 on :</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High-level 5G System architecture and for enabling edge applications</a:t>
            </a:r>
          </a:p>
          <a:p>
            <a:pPr marL="893763" lvl="1"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Edge Computing domain converged charging architecture</a:t>
            </a:r>
            <a:endParaRPr lang="en-US" sz="1800" dirty="0">
              <a:latin typeface="Calibri" panose="020F0502020204030204" pitchFamily="34" charset="0"/>
              <a:ea typeface="Times New Roman" panose="02020603050405020304" pitchFamily="18" charset="0"/>
            </a:endParaRPr>
          </a:p>
          <a:p>
            <a:pPr marL="893763" lvl="1"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Charging principles and scenarios for 5GS usage charging for Edge Computing</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TS 32.257 (email approval S5-216484)</a:t>
            </a: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196417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61996554"/>
              </p:ext>
            </p:extLst>
          </p:nvPr>
        </p:nvGraphicFramePr>
        <p:xfrm>
          <a:off x="406837" y="1080857"/>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FS_EDGE_CH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Edge Computing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90%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SP-200467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FS_EDGE_CH</a:t>
            </a:r>
          </a:p>
        </p:txBody>
      </p:sp>
      <p:sp>
        <p:nvSpPr>
          <p:cNvPr id="9" name="矩形 8"/>
          <p:cNvSpPr/>
          <p:nvPr/>
        </p:nvSpPr>
        <p:spPr>
          <a:xfrm>
            <a:off x="406837" y="3263455"/>
            <a:ext cx="11269350" cy="2831544"/>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pCRs  agreed to TR 28.815 on :</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anose="020F0502020204030204" pitchFamily="34" charset="0"/>
                <a:ea typeface="Calibri" panose="020F0502020204030204" pitchFamily="34" charset="0"/>
              </a:rPr>
              <a:t>Solution for 5GS usage charging based on monitored QoS</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anose="020F0502020204030204" pitchFamily="34" charset="0"/>
                <a:ea typeface="Calibri" panose="020F0502020204030204" pitchFamily="34" charset="0"/>
              </a:rPr>
              <a:t>Solution for ECS charging information aggregation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effectLst/>
                <a:latin typeface="Calibri" panose="020F0502020204030204" pitchFamily="34" charset="0"/>
                <a:ea typeface="Times New Roman" panose="02020603050405020304" pitchFamily="18" charset="0"/>
              </a:rPr>
              <a:t>Correction and evaluation on CEF based architecture in solution 7.4.4.9</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effectLst/>
                <a:latin typeface="Calibri" panose="020F0502020204030204" pitchFamily="34" charset="0"/>
                <a:ea typeface="Times New Roman" panose="02020603050405020304" pitchFamily="18" charset="0"/>
              </a:rPr>
              <a:t>Update High-level 5G System architecture and possible solutions for aggregated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effectLst/>
                <a:latin typeface="Calibri" panose="020F0502020204030204" pitchFamily="34" charset="0"/>
                <a:ea typeface="Times New Roman" panose="02020603050405020304" pitchFamily="18" charset="0"/>
              </a:rPr>
              <a:t>Add evaluation of edge application access charging via EASS5</a:t>
            </a:r>
          </a:p>
          <a:p>
            <a:pPr marL="893763" lvl="1" indent="-285750" defTabSz="1219170" eaLnBrk="1" fontAlgn="auto" hangingPunct="1">
              <a:spcBef>
                <a:spcPts val="0"/>
              </a:spcBef>
              <a:spcAft>
                <a:spcPts val="0"/>
              </a:spcAft>
              <a:buFont typeface="Wingdings" panose="05000000000000000000" pitchFamily="2" charset="2"/>
              <a:buChar char="§"/>
              <a:defRPr/>
            </a:pPr>
            <a:endParaRPr lang="en-US" sz="1800" dirty="0">
              <a:effectLst/>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28.815 (email approval S5-216485)</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TR 28.815 for approval</a:t>
            </a:r>
          </a:p>
          <a:p>
            <a:pPr marL="285750" indent="-285750" defTabSz="1219170" eaLnBrk="1" fontAlgn="auto" hangingPunct="1">
              <a:spcBef>
                <a:spcPts val="0"/>
              </a:spcBef>
              <a:spcAft>
                <a:spcPts val="0"/>
              </a:spcAft>
              <a:buFont typeface="Wingdings" panose="05000000000000000000" pitchFamily="2" charset="2"/>
              <a:buChar char="Ø"/>
              <a:defRPr/>
            </a:pPr>
            <a:endParaRPr lang="en-US" sz="1600" dirty="0">
              <a:latin typeface="Calibri" pitchFamily="34" charset="0"/>
              <a:ea typeface="宋体" pitchFamily="2" charset="-122"/>
              <a:cs typeface="Arial" charset="0"/>
            </a:endParaRPr>
          </a:p>
        </p:txBody>
      </p:sp>
      <p:sp>
        <p:nvSpPr>
          <p:cNvPr id="10" name="文本框 9"/>
          <p:cNvSpPr txBox="1"/>
          <p:nvPr/>
        </p:nvSpPr>
        <p:spPr>
          <a:xfrm>
            <a:off x="406837" y="2579960"/>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0407692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62209259"/>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268716">
                  <a:extLst>
                    <a:ext uri="{9D8B030D-6E8A-4147-A177-3AD203B41FA5}">
                      <a16:colId xmlns:a16="http://schemas.microsoft.com/office/drawing/2014/main" val="23408469"/>
                    </a:ext>
                  </a:extLst>
                </a:gridCol>
                <a:gridCol w="2988297">
                  <a:extLst>
                    <a:ext uri="{9D8B030D-6E8A-4147-A177-3AD203B41FA5}">
                      <a16:colId xmlns:a16="http://schemas.microsoft.com/office/drawing/2014/main" val="1386727148"/>
                    </a:ext>
                  </a:extLst>
                </a:gridCol>
                <a:gridCol w="989814">
                  <a:extLst>
                    <a:ext uri="{9D8B030D-6E8A-4147-A177-3AD203B41FA5}">
                      <a16:colId xmlns:a16="http://schemas.microsoft.com/office/drawing/2014/main" val="4240727412"/>
                    </a:ext>
                  </a:extLst>
                </a:gridCol>
                <a:gridCol w="914400">
                  <a:extLst>
                    <a:ext uri="{9D8B030D-6E8A-4147-A177-3AD203B41FA5}">
                      <a16:colId xmlns:a16="http://schemas.microsoft.com/office/drawing/2014/main" val="20003"/>
                    </a:ext>
                  </a:extLst>
                </a:gridCol>
                <a:gridCol w="923827">
                  <a:extLst>
                    <a:ext uri="{9D8B030D-6E8A-4147-A177-3AD203B41FA5}">
                      <a16:colId xmlns:a16="http://schemas.microsoft.com/office/drawing/2014/main" val="20006"/>
                    </a:ext>
                  </a:extLst>
                </a:gridCol>
                <a:gridCol w="914400">
                  <a:extLst>
                    <a:ext uri="{9D8B030D-6E8A-4147-A177-3AD203B41FA5}">
                      <a16:colId xmlns:a16="http://schemas.microsoft.com/office/drawing/2014/main" val="1675550634"/>
                    </a:ext>
                  </a:extLst>
                </a:gridCol>
                <a:gridCol w="942680">
                  <a:extLst>
                    <a:ext uri="{9D8B030D-6E8A-4147-A177-3AD203B41FA5}">
                      <a16:colId xmlns:a16="http://schemas.microsoft.com/office/drawing/2014/main" val="20007"/>
                    </a:ext>
                  </a:extLst>
                </a:gridCol>
                <a:gridCol w="857839">
                  <a:extLst>
                    <a:ext uri="{9D8B030D-6E8A-4147-A177-3AD203B41FA5}">
                      <a16:colId xmlns:a16="http://schemas.microsoft.com/office/drawing/2014/main" val="20004"/>
                    </a:ext>
                  </a:extLst>
                </a:gridCol>
                <a:gridCol w="1495239">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FS_5G_CIoT_CH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5GS </a:t>
                      </a:r>
                      <a:r>
                        <a:rPr lang="en-US" sz="1100" kern="1200" dirty="0" err="1">
                          <a:solidFill>
                            <a:schemeClr val="dk1"/>
                          </a:solidFill>
                          <a:effectLst/>
                          <a:latin typeface="Arial" panose="020B0604020202020204" pitchFamily="34" charset="0"/>
                          <a:ea typeface="+mn-ea"/>
                          <a:cs typeface="+mn-cs"/>
                        </a:rPr>
                        <a:t>CIoT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mn-ea"/>
                          <a:cs typeface="+mn-cs"/>
                        </a:rPr>
                        <a:t>70% -&gt; </a:t>
                      </a:r>
                      <a:r>
                        <a:rPr lang="en-US"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SP-200771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FS_5G_CIoT_CH</a:t>
            </a:r>
          </a:p>
        </p:txBody>
      </p:sp>
      <p:sp>
        <p:nvSpPr>
          <p:cNvPr id="9" name="矩形 8"/>
          <p:cNvSpPr/>
          <p:nvPr/>
        </p:nvSpPr>
        <p:spPr>
          <a:xfrm>
            <a:off x="393906" y="3592496"/>
            <a:ext cx="11269350" cy="3139321"/>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28.816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solutions for 5G data connectivity domain charging: </a:t>
            </a:r>
            <a:r>
              <a:rPr lang="en-GB" sz="1800" dirty="0">
                <a:latin typeface="Calibri" pitchFamily="34" charset="0"/>
                <a:ea typeface="宋体" pitchFamily="2" charset="-122"/>
                <a:cs typeface="Arial" charset="0"/>
              </a:rPr>
              <a:t>charging support to access service of </a:t>
            </a:r>
            <a:r>
              <a:rPr lang="en-GB" altLang="zh-CN" sz="1800" dirty="0">
                <a:latin typeface="Calibri" pitchFamily="34" charset="0"/>
                <a:ea typeface="宋体" pitchFamily="2" charset="-122"/>
                <a:cs typeface="Arial" charset="0"/>
              </a:rPr>
              <a:t> 5GS </a:t>
            </a:r>
            <a:r>
              <a:rPr lang="en-GB" altLang="zh-CN" sz="1800" dirty="0" err="1">
                <a:latin typeface="Calibri" pitchFamily="34" charset="0"/>
                <a:ea typeface="宋体" pitchFamily="2" charset="-122"/>
                <a:cs typeface="Arial" charset="0"/>
              </a:rPr>
              <a:t>CIoT</a:t>
            </a:r>
            <a:r>
              <a:rPr lang="en-GB" altLang="zh-CN" sz="1800" dirty="0">
                <a:latin typeface="Calibri" pitchFamily="34" charset="0"/>
                <a:ea typeface="宋体" pitchFamily="2" charset="-122"/>
                <a:cs typeface="Arial" charset="0"/>
              </a:rPr>
              <a:t> devices</a:t>
            </a:r>
            <a:r>
              <a:rPr lang="en-US" sz="1800"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Evaluation of </a:t>
            </a:r>
            <a:r>
              <a:rPr lang="en-GB" altLang="zh-CN" sz="1800" dirty="0">
                <a:latin typeface="Calibri" pitchFamily="34" charset="0"/>
                <a:ea typeface="宋体" pitchFamily="2" charset="-122"/>
                <a:cs typeface="Arial" charset="0"/>
              </a:rPr>
              <a:t>enhancements to 5G data connectivity domain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GB" altLang="zh-CN" sz="1800" dirty="0">
                <a:latin typeface="Calibri" pitchFamily="34" charset="0"/>
                <a:ea typeface="宋体" pitchFamily="2" charset="-122"/>
                <a:cs typeface="Arial" charset="0"/>
              </a:rPr>
              <a:t>Evaluation of enhancements to control plane data transfer domain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GB" altLang="zh-CN" sz="1800" dirty="0">
                <a:latin typeface="Calibri" pitchFamily="34" charset="0"/>
                <a:ea typeface="宋体" pitchFamily="2" charset="-122"/>
                <a:cs typeface="Arial" charset="0"/>
              </a:rPr>
              <a:t>Evaluation of enhancements to monitoring event domain charging</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GB" altLang="zh-CN" sz="1800" dirty="0">
                <a:latin typeface="Calibri" pitchFamily="34" charset="0"/>
                <a:ea typeface="宋体" pitchFamily="2" charset="-122"/>
                <a:cs typeface="Arial" charset="0"/>
              </a:rPr>
              <a:t>conclusion and recommendations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Editorial clean up</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28.816 (email approval S5-216486)</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TR 28.816 for approval</a:t>
            </a:r>
            <a:endParaRPr lang="en-US" sz="1800" dirty="0">
              <a:latin typeface="Calibri" pitchFamily="34" charset="0"/>
              <a:ea typeface="宋体" pitchFamily="2" charset="-122"/>
              <a:cs typeface="Arial" charset="0"/>
            </a:endParaRPr>
          </a:p>
          <a:p>
            <a:pPr lvl="1" indent="0" defTabSz="1219170" eaLnBrk="1" fontAlgn="auto" hangingPunct="1">
              <a:spcBef>
                <a:spcPts val="0"/>
              </a:spcBef>
              <a:spcAft>
                <a:spcPts val="0"/>
              </a:spcAft>
              <a:defRPr/>
            </a:pPr>
            <a:r>
              <a:rPr lang="en-US" sz="1800" dirty="0">
                <a:latin typeface="Calibri" pitchFamily="34" charset="0"/>
                <a:ea typeface="宋体" pitchFamily="2" charset="-122"/>
                <a:cs typeface="Arial" charset="0"/>
              </a:rPr>
              <a:t> </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416011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053369"/>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FS_5G_Prose_CH</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of Proximity-based Services in 5GC</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80% -&gt; </a:t>
                      </a:r>
                      <a:r>
                        <a:rPr lang="sv-SE" altLang="zh-CN" sz="1100" kern="1200" dirty="0">
                          <a:solidFill>
                            <a:schemeClr val="dk1"/>
                          </a:solidFill>
                          <a:effectLst/>
                          <a:highlight>
                            <a:srgbClr val="00FF00"/>
                          </a:highlight>
                          <a:latin typeface="Arial" panose="020B0604020202020204" pitchFamily="34" charset="0"/>
                          <a:ea typeface="+mn-ea"/>
                          <a:cs typeface="+mn-cs"/>
                        </a:rPr>
                        <a:t>100%</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SP-200767</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(12/2021)</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FS_5G_Prose_CH</a:t>
            </a:r>
          </a:p>
        </p:txBody>
      </p:sp>
      <p:sp>
        <p:nvSpPr>
          <p:cNvPr id="10" name="文本框 9"/>
          <p:cNvSpPr txBox="1"/>
          <p:nvPr/>
        </p:nvSpPr>
        <p:spPr>
          <a:xfrm>
            <a:off x="448394" y="2552472"/>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448394" y="2816281"/>
            <a:ext cx="11269350" cy="4185761"/>
          </a:xfrm>
          <a:prstGeom prst="rect">
            <a:avLst/>
          </a:prstGeom>
          <a:noFill/>
          <a:ln>
            <a:noFill/>
          </a:ln>
        </p:spPr>
        <p:txBody>
          <a:bodyPr wrap="square">
            <a:spAutoFit/>
          </a:bodyPr>
          <a:lstStyle/>
          <a:p>
            <a:pPr marL="342900" marR="0" lvl="0" indent="-342900">
              <a:spcBef>
                <a:spcPts val="0"/>
              </a:spcBef>
              <a:spcAft>
                <a:spcPts val="0"/>
              </a:spcAft>
              <a:buFont typeface="Wingdings" panose="05000000000000000000" pitchFamily="2" charset="2"/>
              <a:buChar char=""/>
              <a:tabLst>
                <a:tab pos="457200" algn="l"/>
              </a:tabLst>
            </a:pPr>
            <a:r>
              <a:rPr lang="fr-FR" sz="1800" dirty="0">
                <a:latin typeface="Calibri" panose="020F0502020204030204" pitchFamily="34" charset="0"/>
                <a:ea typeface="宋体" pitchFamily="2" charset="-122"/>
                <a:cs typeface="Calibri" panose="020F0502020204030204" pitchFamily="34" charset="0"/>
              </a:rPr>
              <a:t>pCRs  </a:t>
            </a:r>
            <a:r>
              <a:rPr lang="fr-FR" sz="1800" dirty="0" err="1">
                <a:latin typeface="Calibri" panose="020F0502020204030204" pitchFamily="34" charset="0"/>
                <a:ea typeface="宋体" pitchFamily="2" charset="-122"/>
                <a:cs typeface="Calibri" panose="020F0502020204030204" pitchFamily="34" charset="0"/>
              </a:rPr>
              <a:t>agreed</a:t>
            </a:r>
            <a:r>
              <a:rPr lang="fr-FR" sz="1800" dirty="0">
                <a:latin typeface="Calibri" panose="020F0502020204030204" pitchFamily="34" charset="0"/>
                <a:ea typeface="宋体" pitchFamily="2" charset="-122"/>
                <a:cs typeface="Calibri" panose="020F0502020204030204" pitchFamily="34" charset="0"/>
              </a:rPr>
              <a:t> to TR 32.846 on :</a:t>
            </a:r>
            <a:endParaRPr lang="en-US" sz="1800" dirty="0">
              <a:latin typeface="Calibri" panose="020F0502020204030204" pitchFamily="34" charset="0"/>
              <a:ea typeface="宋体" pitchFamily="2" charset="-122"/>
              <a:cs typeface="Calibri" panose="020F0502020204030204" pitchFamily="34" charset="0"/>
            </a:endParaRPr>
          </a:p>
          <a:p>
            <a:pPr marL="742950" marR="0" lvl="1" indent="-285750">
              <a:spcBef>
                <a:spcPts val="0"/>
              </a:spcBef>
              <a:spcAft>
                <a:spcPts val="0"/>
              </a:spcAft>
              <a:buFont typeface="Wingdings" panose="05000000000000000000" pitchFamily="2" charset="2"/>
              <a:buChar char=""/>
              <a:tabLst>
                <a:tab pos="914400" algn="l"/>
              </a:tabLst>
            </a:pPr>
            <a:r>
              <a:rPr lang="en-US" sz="1800" dirty="0">
                <a:latin typeface="Calibri" panose="020F0502020204030204" pitchFamily="34" charset="0"/>
                <a:ea typeface="宋体" pitchFamily="2" charset="-122"/>
                <a:cs typeface="Calibri" panose="020F0502020204030204" pitchFamily="34" charset="0"/>
              </a:rPr>
              <a:t>Refinements on architectures for 5G </a:t>
            </a:r>
            <a:r>
              <a:rPr lang="en-US" sz="1800" dirty="0" err="1">
                <a:latin typeface="Calibri" panose="020F0502020204030204" pitchFamily="34" charset="0"/>
                <a:ea typeface="宋体" pitchFamily="2" charset="-122"/>
                <a:cs typeface="Calibri" panose="020F0502020204030204" pitchFamily="34" charset="0"/>
              </a:rPr>
              <a:t>ProSe</a:t>
            </a:r>
            <a:endParaRPr lang="en-US" sz="1800" dirty="0">
              <a:latin typeface="Calibri" panose="020F0502020204030204" pitchFamily="34" charset="0"/>
              <a:ea typeface="宋体" pitchFamily="2" charset="-122"/>
              <a:cs typeface="Calibri" panose="020F0502020204030204" pitchFamily="34" charset="0"/>
            </a:endParaRPr>
          </a:p>
          <a:p>
            <a:pPr marL="742950" marR="0" lvl="1" indent="-285750">
              <a:spcBef>
                <a:spcPts val="0"/>
              </a:spcBef>
              <a:spcAft>
                <a:spcPts val="0"/>
              </a:spcAft>
              <a:buFont typeface="Wingdings" panose="05000000000000000000" pitchFamily="2" charset="2"/>
              <a:buChar char=""/>
              <a:tabLst>
                <a:tab pos="914400" algn="l"/>
              </a:tabLst>
            </a:pPr>
            <a:r>
              <a:rPr lang="en-US" sz="1800" dirty="0">
                <a:latin typeface="Calibri" panose="020F0502020204030204" pitchFamily="34" charset="0"/>
                <a:ea typeface="宋体" pitchFamily="2" charset="-122"/>
                <a:cs typeface="Calibri" panose="020F0502020204030204" pitchFamily="34" charset="0"/>
              </a:rPr>
              <a:t>Evaluation of solutions &amp; Conclusion for:</a:t>
            </a:r>
          </a:p>
          <a:p>
            <a:pPr marL="1143000" marR="0" lvl="2" indent="-228600">
              <a:spcBef>
                <a:spcPts val="0"/>
              </a:spcBef>
              <a:spcAft>
                <a:spcPts val="0"/>
              </a:spcAft>
              <a:buFont typeface="Wingdings" panose="05000000000000000000" pitchFamily="2" charset="2"/>
              <a:buChar char=""/>
              <a:tabLst>
                <a:tab pos="1371600" algn="l"/>
              </a:tabLst>
            </a:pPr>
            <a:r>
              <a:rPr lang="en-US" sz="1800" dirty="0">
                <a:latin typeface="Calibri" panose="020F0502020204030204" pitchFamily="34" charset="0"/>
                <a:ea typeface="宋体" pitchFamily="2" charset="-122"/>
                <a:cs typeface="Calibri" panose="020F0502020204030204" pitchFamily="34" charset="0"/>
              </a:rPr>
              <a:t>5G </a:t>
            </a:r>
            <a:r>
              <a:rPr lang="en-US" sz="1800" dirty="0" err="1">
                <a:latin typeface="Calibri" panose="020F0502020204030204" pitchFamily="34" charset="0"/>
                <a:ea typeface="宋体" pitchFamily="2" charset="-122"/>
                <a:cs typeface="Calibri" panose="020F0502020204030204" pitchFamily="34" charset="0"/>
              </a:rPr>
              <a:t>ProSe</a:t>
            </a:r>
            <a:r>
              <a:rPr lang="en-US" sz="1800" dirty="0">
                <a:latin typeface="Calibri" panose="020F0502020204030204" pitchFamily="34" charset="0"/>
                <a:ea typeface="宋体" pitchFamily="2" charset="-122"/>
                <a:cs typeface="Calibri" panose="020F0502020204030204" pitchFamily="34" charset="0"/>
              </a:rPr>
              <a:t> Direct Discovery charging</a:t>
            </a:r>
            <a:r>
              <a:rPr lang="zh-CN" altLang="en-US" sz="1800" dirty="0">
                <a:latin typeface="Calibri" panose="020F0502020204030204" pitchFamily="34" charset="0"/>
                <a:ea typeface="宋体" pitchFamily="2" charset="-122"/>
                <a:cs typeface="Calibri" panose="020F0502020204030204" pitchFamily="34" charset="0"/>
              </a:rPr>
              <a:t>：</a:t>
            </a:r>
            <a:r>
              <a:rPr lang="en-US" sz="1800" dirty="0">
                <a:latin typeface="Calibri" panose="020F0502020204030204" pitchFamily="34" charset="0"/>
                <a:ea typeface="宋体" pitchFamily="2" charset="-122"/>
                <a:cs typeface="Calibri" panose="020F0502020204030204" pitchFamily="34" charset="0"/>
              </a:rPr>
              <a:t>solutions for Discovery charging with 5G DDNMF and over PC5 reference point. </a:t>
            </a:r>
          </a:p>
          <a:p>
            <a:pPr marL="1143000" marR="0" lvl="2" indent="-228600">
              <a:spcBef>
                <a:spcPts val="0"/>
              </a:spcBef>
              <a:spcAft>
                <a:spcPts val="0"/>
              </a:spcAft>
              <a:buFont typeface="Wingdings" panose="05000000000000000000" pitchFamily="2" charset="2"/>
              <a:buChar char=""/>
              <a:tabLst>
                <a:tab pos="1371600" algn="l"/>
              </a:tabLst>
            </a:pPr>
            <a:r>
              <a:rPr lang="en-US" sz="1800" dirty="0">
                <a:latin typeface="Calibri" panose="020F0502020204030204" pitchFamily="34" charset="0"/>
                <a:ea typeface="宋体" pitchFamily="2" charset="-122"/>
                <a:cs typeface="Calibri" panose="020F0502020204030204" pitchFamily="34" charset="0"/>
              </a:rPr>
              <a:t>5G </a:t>
            </a:r>
            <a:r>
              <a:rPr lang="en-US" sz="1800" dirty="0" err="1">
                <a:latin typeface="Calibri" panose="020F0502020204030204" pitchFamily="34" charset="0"/>
                <a:ea typeface="宋体" pitchFamily="2" charset="-122"/>
                <a:cs typeface="Calibri" panose="020F0502020204030204" pitchFamily="34" charset="0"/>
              </a:rPr>
              <a:t>ProSe</a:t>
            </a:r>
            <a:r>
              <a:rPr lang="en-US" sz="1800" dirty="0">
                <a:latin typeface="Calibri" panose="020F0502020204030204" pitchFamily="34" charset="0"/>
                <a:ea typeface="宋体" pitchFamily="2" charset="-122"/>
                <a:cs typeface="Calibri" panose="020F0502020204030204" pitchFamily="34" charset="0"/>
              </a:rPr>
              <a:t> Direct Communication charging: solutions for Direct Communication via Unicast mode, Broadcast mode, Groupcast mode, and </a:t>
            </a:r>
            <a:r>
              <a:rPr lang="en-US" sz="1800" dirty="0" err="1">
                <a:latin typeface="Calibri" panose="020F0502020204030204" pitchFamily="34" charset="0"/>
                <a:ea typeface="宋体" pitchFamily="2" charset="-122"/>
                <a:cs typeface="Calibri" panose="020F0502020204030204" pitchFamily="34" charset="0"/>
              </a:rPr>
              <a:t>ProSe</a:t>
            </a:r>
            <a:r>
              <a:rPr lang="en-US" sz="1800" dirty="0">
                <a:latin typeface="Calibri" panose="020F0502020204030204" pitchFamily="34" charset="0"/>
                <a:ea typeface="宋体" pitchFamily="2" charset="-122"/>
                <a:cs typeface="Calibri" panose="020F0502020204030204" pitchFamily="34" charset="0"/>
              </a:rPr>
              <a:t> UE-to-Network Relay.</a:t>
            </a:r>
          </a:p>
          <a:p>
            <a:pPr marL="1143000" marR="0" lvl="2" indent="-228600">
              <a:spcBef>
                <a:spcPts val="0"/>
              </a:spcBef>
              <a:spcAft>
                <a:spcPts val="0"/>
              </a:spcAft>
              <a:buFont typeface="Wingdings" panose="05000000000000000000" pitchFamily="2" charset="2"/>
              <a:buChar char=""/>
              <a:tabLst>
                <a:tab pos="1371600" algn="l"/>
              </a:tabLst>
            </a:pPr>
            <a:r>
              <a:rPr lang="en-US" sz="1800" dirty="0">
                <a:latin typeface="Calibri" panose="020F0502020204030204" pitchFamily="34" charset="0"/>
                <a:ea typeface="宋体" pitchFamily="2" charset="-122"/>
                <a:cs typeface="Calibri" panose="020F0502020204030204" pitchFamily="34" charset="0"/>
              </a:rPr>
              <a:t>5G </a:t>
            </a:r>
            <a:r>
              <a:rPr lang="en-US" sz="1800" dirty="0" err="1">
                <a:latin typeface="Calibri" panose="020F0502020204030204" pitchFamily="34" charset="0"/>
                <a:ea typeface="宋体" pitchFamily="2" charset="-122"/>
                <a:cs typeface="Calibri" panose="020F0502020204030204" pitchFamily="34" charset="0"/>
              </a:rPr>
              <a:t>ProSe</a:t>
            </a:r>
            <a:r>
              <a:rPr lang="en-US" sz="1800" dirty="0">
                <a:latin typeface="Calibri" panose="020F0502020204030204" pitchFamily="34" charset="0"/>
                <a:ea typeface="宋体" pitchFamily="2" charset="-122"/>
                <a:cs typeface="Calibri" panose="020F0502020204030204" pitchFamily="34" charset="0"/>
              </a:rPr>
              <a:t> Direct Communication charging based on QoS flow: collecting and reporting QoS information over PC5. </a:t>
            </a:r>
          </a:p>
          <a:p>
            <a:pPr marL="742950" marR="0" lvl="1" indent="-285750">
              <a:spcBef>
                <a:spcPts val="0"/>
              </a:spcBef>
              <a:spcAft>
                <a:spcPts val="0"/>
              </a:spcAft>
              <a:buFont typeface="Wingdings" panose="05000000000000000000" pitchFamily="2" charset="2"/>
              <a:buChar char=""/>
              <a:tabLst>
                <a:tab pos="914400" algn="l"/>
              </a:tabLst>
            </a:pPr>
            <a:r>
              <a:rPr lang="en-US" sz="1800" dirty="0">
                <a:latin typeface="Calibri" panose="020F0502020204030204" pitchFamily="34" charset="0"/>
                <a:ea typeface="宋体" pitchFamily="2" charset="-122"/>
                <a:cs typeface="Calibri" panose="020F0502020204030204" pitchFamily="34" charset="0"/>
              </a:rPr>
              <a:t>Overall conclusions and recommendation</a:t>
            </a:r>
          </a:p>
          <a:p>
            <a:pPr marL="742950" lvl="1" indent="-285750">
              <a:spcBef>
                <a:spcPts val="0"/>
              </a:spcBef>
              <a:spcAft>
                <a:spcPts val="0"/>
              </a:spcAft>
              <a:buFont typeface="Wingdings" panose="05000000000000000000" pitchFamily="2" charset="2"/>
              <a:buChar char=""/>
              <a:tabLst>
                <a:tab pos="914400" algn="l"/>
              </a:tabLst>
            </a:pPr>
            <a:r>
              <a:rPr lang="en-US" sz="1800" dirty="0">
                <a:latin typeface="Calibri" panose="020F0502020204030204" pitchFamily="34" charset="0"/>
                <a:ea typeface="宋体" pitchFamily="2" charset="-122"/>
                <a:cs typeface="Calibri" panose="020F0502020204030204" pitchFamily="34" charset="0"/>
              </a:rPr>
              <a:t>Final editorial clean up of TR 32.846</a:t>
            </a:r>
          </a:p>
          <a:p>
            <a:pPr marL="342900" marR="0" lvl="0" indent="-342900">
              <a:spcBef>
                <a:spcPts val="0"/>
              </a:spcBef>
              <a:spcAft>
                <a:spcPts val="0"/>
              </a:spcAft>
              <a:buFont typeface="Wingdings" panose="05000000000000000000" pitchFamily="2" charset="2"/>
              <a:buChar char=""/>
              <a:tabLst>
                <a:tab pos="457200" algn="l"/>
              </a:tabLst>
            </a:pPr>
            <a:r>
              <a:rPr lang="en-US" sz="1800" dirty="0">
                <a:latin typeface="Calibri" panose="020F0502020204030204" pitchFamily="34" charset="0"/>
                <a:ea typeface="宋体" pitchFamily="2" charset="-122"/>
                <a:cs typeface="Calibri" panose="020F0502020204030204" pitchFamily="34" charset="0"/>
              </a:rPr>
              <a:t>Draft TR 32.846 (email approval S5-216487)</a:t>
            </a:r>
          </a:p>
          <a:p>
            <a:pPr marL="342900" indent="-342900">
              <a:spcBef>
                <a:spcPts val="0"/>
              </a:spcBef>
              <a:spcAft>
                <a:spcPts val="0"/>
              </a:spcAft>
              <a:buFont typeface="Wingdings" panose="05000000000000000000" pitchFamily="2" charset="2"/>
              <a:buChar char=""/>
              <a:tabLst>
                <a:tab pos="457200" algn="l"/>
              </a:tabLst>
            </a:pPr>
            <a:r>
              <a:rPr lang="en-US" sz="1800" dirty="0">
                <a:effectLst/>
                <a:latin typeface="Calibri" panose="020F0502020204030204" pitchFamily="34" charset="0"/>
                <a:ea typeface="Times New Roman" panose="02020603050405020304" pitchFamily="18" charset="0"/>
              </a:rPr>
              <a:t>Send TR </a:t>
            </a:r>
            <a:r>
              <a:rPr lang="en-US" sz="1800" dirty="0">
                <a:latin typeface="Calibri" panose="020F0502020204030204" pitchFamily="34" charset="0"/>
                <a:ea typeface="宋体" pitchFamily="2" charset="-122"/>
                <a:cs typeface="Calibri" panose="020F0502020204030204" pitchFamily="34" charset="0"/>
              </a:rPr>
              <a:t>32.846</a:t>
            </a:r>
            <a:r>
              <a:rPr lang="en-US" sz="1800" dirty="0">
                <a:effectLst/>
                <a:latin typeface="Calibri" panose="020F0502020204030204" pitchFamily="34" charset="0"/>
                <a:ea typeface="Times New Roman" panose="02020603050405020304" pitchFamily="18" charset="0"/>
              </a:rPr>
              <a:t> for approval</a:t>
            </a:r>
          </a:p>
          <a:p>
            <a:pPr marL="342900" indent="-342900">
              <a:spcBef>
                <a:spcPts val="0"/>
              </a:spcBef>
              <a:spcAft>
                <a:spcPts val="0"/>
              </a:spcAft>
              <a:buFont typeface="Wingdings" panose="05000000000000000000" pitchFamily="2" charset="2"/>
              <a:buChar char=""/>
              <a:tabLst>
                <a:tab pos="457200" algn="l"/>
              </a:tabLst>
            </a:pPr>
            <a:endParaRPr lang="en-US" sz="1800" dirty="0">
              <a:effectLst/>
              <a:latin typeface="Calibri" panose="020F0502020204030204" pitchFamily="34" charset="0"/>
              <a:ea typeface="Times New Roman" panose="02020603050405020304" pitchFamily="18"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620022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55113" y="1317178"/>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FS_5GLAN_CH</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 -&gt; 95%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b="1" kern="1200" dirty="0">
                          <a:solidFill>
                            <a:schemeClr val="tx1"/>
                          </a:solidFill>
                          <a:effectLst/>
                          <a:latin typeface="Arial" panose="020B0604020202020204" pitchFamily="34" charset="0"/>
                          <a:ea typeface="+mn-ea"/>
                          <a:cs typeface="Arial" panose="020B0604020202020204" pitchFamily="34" charset="0"/>
                        </a:rPr>
                        <a:t>)</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55113" y="2816281"/>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55113" y="3045141"/>
            <a:ext cx="11269350" cy="4124206"/>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28.822 for introduction of :</a:t>
            </a:r>
          </a:p>
          <a:p>
            <a:pPr marL="742950" marR="0" lvl="1" indent="-285750" algn="just">
              <a:spcBef>
                <a:spcPts val="0"/>
              </a:spcBef>
              <a:spcAft>
                <a:spcPts val="0"/>
              </a:spcAft>
              <a:buFont typeface="Wingdings" panose="05000000000000000000" pitchFamily="2" charset="2"/>
              <a:buChar char=""/>
              <a:tabLst>
                <a:tab pos="914400" algn="l"/>
              </a:tabLst>
            </a:pPr>
            <a:r>
              <a:rPr lang="en-US" sz="1800" dirty="0">
                <a:latin typeface="Calibri" pitchFamily="34" charset="0"/>
                <a:ea typeface="宋体" pitchFamily="2" charset="-122"/>
                <a:cs typeface="Arial" charset="0"/>
              </a:rPr>
              <a:t>New solution for usage of 5G VN group communication</a:t>
            </a:r>
          </a:p>
          <a:p>
            <a:pPr marL="742950" marR="0" lvl="1" indent="-285750" algn="just">
              <a:spcBef>
                <a:spcPts val="0"/>
              </a:spcBef>
              <a:spcAft>
                <a:spcPts val="0"/>
              </a:spcAft>
              <a:buFont typeface="Wingdings" panose="05000000000000000000" pitchFamily="2" charset="2"/>
              <a:buChar char=""/>
              <a:tabLst>
                <a:tab pos="914400" algn="l"/>
              </a:tabLst>
            </a:pPr>
            <a:r>
              <a:rPr lang="en-US" sz="1800" dirty="0">
                <a:latin typeface="Calibri" pitchFamily="34" charset="0"/>
                <a:ea typeface="宋体" pitchFamily="2" charset="-122"/>
                <a:cs typeface="Arial" charset="0"/>
              </a:rPr>
              <a:t>5G VN group management Correction</a:t>
            </a:r>
          </a:p>
          <a:p>
            <a:pPr marL="742950" marR="0" lvl="1" indent="-285750" algn="just">
              <a:spcBef>
                <a:spcPts val="0"/>
              </a:spcBef>
              <a:spcAft>
                <a:spcPts val="0"/>
              </a:spcAft>
              <a:buFont typeface="Wingdings" panose="05000000000000000000" pitchFamily="2" charset="2"/>
              <a:buChar char=""/>
              <a:tabLst>
                <a:tab pos="914400" algn="l"/>
              </a:tabLst>
            </a:pPr>
            <a:r>
              <a:rPr lang="en-US" sz="1800" dirty="0">
                <a:latin typeface="Calibri" pitchFamily="34" charset="0"/>
                <a:ea typeface="宋体" pitchFamily="2" charset="-122"/>
                <a:cs typeface="Arial" charset="0"/>
              </a:rPr>
              <a:t>Evaluation of solutions &amp; Conclusion for:</a:t>
            </a:r>
          </a:p>
          <a:p>
            <a:pPr marL="1143000" marR="0" lvl="2" indent="-228600" algn="just">
              <a:spcBef>
                <a:spcPts val="0"/>
              </a:spcBef>
              <a:spcAft>
                <a:spcPts val="0"/>
              </a:spcAft>
              <a:buFont typeface="Wingdings" panose="05000000000000000000" pitchFamily="2" charset="2"/>
              <a:buChar char=""/>
              <a:tabLst>
                <a:tab pos="1371600" algn="l"/>
              </a:tabLst>
            </a:pPr>
            <a:r>
              <a:rPr lang="en-US" sz="1800" dirty="0">
                <a:latin typeface="Calibri" pitchFamily="34" charset="0"/>
                <a:ea typeface="宋体" pitchFamily="2" charset="-122"/>
                <a:cs typeface="Arial" charset="0"/>
              </a:rPr>
              <a:t>5G VN group management: NEF based and CEF based solution</a:t>
            </a:r>
          </a:p>
          <a:p>
            <a:pPr marL="1143000" marR="0" lvl="2" indent="-228600" algn="just">
              <a:spcBef>
                <a:spcPts val="0"/>
              </a:spcBef>
              <a:spcAft>
                <a:spcPts val="0"/>
              </a:spcAft>
              <a:buFont typeface="Wingdings" panose="05000000000000000000" pitchFamily="2" charset="2"/>
              <a:buChar char=""/>
              <a:tabLst>
                <a:tab pos="1371600" algn="l"/>
              </a:tabLst>
            </a:pPr>
            <a:r>
              <a:rPr lang="en-US" sz="1800" dirty="0">
                <a:latin typeface="Calibri" pitchFamily="34" charset="0"/>
                <a:ea typeface="宋体" pitchFamily="2" charset="-122"/>
                <a:cs typeface="Arial" charset="0"/>
              </a:rPr>
              <a:t>5G VN group traffic forwarding: Reporting the charging information including the traffic forwarding methods indication </a:t>
            </a:r>
          </a:p>
          <a:p>
            <a:pPr marL="1143000" marR="0" lvl="2" indent="-228600" algn="just">
              <a:spcBef>
                <a:spcPts val="0"/>
              </a:spcBef>
              <a:spcAft>
                <a:spcPts val="0"/>
              </a:spcAft>
              <a:buFont typeface="Wingdings" panose="05000000000000000000" pitchFamily="2" charset="2"/>
              <a:buChar char=""/>
              <a:tabLst>
                <a:tab pos="1371600" algn="l"/>
              </a:tabLst>
            </a:pPr>
            <a:r>
              <a:rPr lang="en-US" sz="1800" dirty="0">
                <a:latin typeface="Calibri" pitchFamily="34" charset="0"/>
                <a:ea typeface="宋体" pitchFamily="2" charset="-122"/>
                <a:cs typeface="Arial" charset="0"/>
              </a:rPr>
              <a:t>5G VN group communication: Reporting the usage of 5G VN group communication per PDU session</a:t>
            </a:r>
          </a:p>
          <a:p>
            <a:pPr marL="1143000" marR="0" lvl="2" indent="-228600" algn="just">
              <a:spcBef>
                <a:spcPts val="0"/>
              </a:spcBef>
              <a:spcAft>
                <a:spcPts val="0"/>
              </a:spcAft>
              <a:buFont typeface="Wingdings" panose="05000000000000000000" pitchFamily="2" charset="2"/>
              <a:buChar char=""/>
              <a:tabLst>
                <a:tab pos="1371600" algn="l"/>
              </a:tabLst>
            </a:pPr>
            <a:r>
              <a:rPr lang="en-US" sz="1800" dirty="0">
                <a:latin typeface="Calibri" pitchFamily="34" charset="0"/>
                <a:ea typeface="宋体" pitchFamily="2" charset="-122"/>
                <a:cs typeface="Arial" charset="0"/>
              </a:rPr>
              <a:t>Usage of 5G VN group communication: CHF aggregation</a:t>
            </a:r>
          </a:p>
          <a:p>
            <a:pPr marL="1143000" lvl="2" indent="-228600" algn="just">
              <a:spcBef>
                <a:spcPts val="0"/>
              </a:spcBef>
              <a:spcAft>
                <a:spcPts val="0"/>
              </a:spcAft>
              <a:buFont typeface="Wingdings" panose="05000000000000000000" pitchFamily="2" charset="2"/>
              <a:buChar char=""/>
              <a:tabLst>
                <a:tab pos="1371600" algn="l"/>
              </a:tabLst>
            </a:pPr>
            <a:r>
              <a:rPr lang="en-US" sz="1800" dirty="0">
                <a:latin typeface="Calibri" pitchFamily="34" charset="0"/>
                <a:ea typeface="宋体" pitchFamily="2" charset="-122"/>
                <a:cs typeface="Arial" charset="0"/>
              </a:rPr>
              <a:t>Overall partial conclusions and recommendations</a:t>
            </a:r>
          </a:p>
          <a:p>
            <a:pPr marL="742950" lvl="1" indent="-285750" algn="just">
              <a:spcBef>
                <a:spcPts val="0"/>
              </a:spcBef>
              <a:spcAft>
                <a:spcPts val="0"/>
              </a:spcAft>
              <a:buFont typeface="Wingdings" panose="05000000000000000000" pitchFamily="2" charset="2"/>
              <a:buChar char=""/>
              <a:tabLst>
                <a:tab pos="914400" algn="l"/>
              </a:tabLst>
            </a:pPr>
            <a:r>
              <a:rPr lang="en-US" sz="1800" dirty="0">
                <a:latin typeface="Calibri" pitchFamily="34" charset="0"/>
                <a:ea typeface="宋体" pitchFamily="2" charset="-122"/>
                <a:cs typeface="Arial" charset="0"/>
              </a:rPr>
              <a:t>Editorial issues correction and Reference correction</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TR </a:t>
            </a:r>
            <a:r>
              <a:rPr lang="en-US" sz="1800" dirty="0">
                <a:latin typeface="Calibri" pitchFamily="34" charset="0"/>
                <a:ea typeface="宋体" pitchFamily="2" charset="-122"/>
                <a:cs typeface="Arial" charset="0"/>
              </a:rPr>
              <a:t>28.822</a:t>
            </a:r>
            <a:r>
              <a:rPr lang="en-US" sz="1800" dirty="0">
                <a:effectLst/>
                <a:latin typeface="Calibri" panose="020F0502020204030204" pitchFamily="34" charset="0"/>
                <a:ea typeface="Times New Roman" panose="02020603050405020304" pitchFamily="18" charset="0"/>
              </a:rPr>
              <a:t> for information</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effectLst/>
              <a:latin typeface="Calibri" panose="020F0502020204030204" pitchFamily="34" charset="0"/>
              <a:ea typeface="Times New Roman" panose="02020603050405020304" pitchFamily="18" charset="0"/>
            </a:endParaRP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1510655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086250467"/>
              </p:ext>
            </p:extLst>
          </p:nvPr>
        </p:nvGraphicFramePr>
        <p:xfrm>
          <a:off x="1378579" y="1398741"/>
          <a:ext cx="9411341" cy="4165026"/>
        </p:xfrm>
        <a:graphic>
          <a:graphicData uri="http://schemas.openxmlformats.org/drawingml/2006/table">
            <a:tbl>
              <a:tblPr/>
              <a:tblGrid>
                <a:gridCol w="1402903">
                  <a:extLst>
                    <a:ext uri="{9D8B030D-6E8A-4147-A177-3AD203B41FA5}">
                      <a16:colId xmlns:a16="http://schemas.microsoft.com/office/drawing/2014/main" val="20000"/>
                    </a:ext>
                  </a:extLst>
                </a:gridCol>
                <a:gridCol w="2969078">
                  <a:extLst>
                    <a:ext uri="{9D8B030D-6E8A-4147-A177-3AD203B41FA5}">
                      <a16:colId xmlns:a16="http://schemas.microsoft.com/office/drawing/2014/main" val="20001"/>
                    </a:ext>
                  </a:extLst>
                </a:gridCol>
                <a:gridCol w="1788160">
                  <a:extLst>
                    <a:ext uri="{9D8B030D-6E8A-4147-A177-3AD203B41FA5}">
                      <a16:colId xmlns:a16="http://schemas.microsoft.com/office/drawing/2014/main" val="20002"/>
                    </a:ext>
                  </a:extLst>
                </a:gridCol>
                <a:gridCol w="995680">
                  <a:extLst>
                    <a:ext uri="{9D8B030D-6E8A-4147-A177-3AD203B41FA5}">
                      <a16:colId xmlns:a16="http://schemas.microsoft.com/office/drawing/2014/main" val="20003"/>
                    </a:ext>
                  </a:extLst>
                </a:gridCol>
                <a:gridCol w="995680">
                  <a:extLst>
                    <a:ext uri="{9D8B030D-6E8A-4147-A177-3AD203B41FA5}">
                      <a16:colId xmlns:a16="http://schemas.microsoft.com/office/drawing/2014/main" val="20004"/>
                    </a:ext>
                  </a:extLst>
                </a:gridCol>
                <a:gridCol w="1259840">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Jan – 3 Feb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SA5#136e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Mar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SA5#137e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10-19 May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SA5#138e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a:ln>
                            <a:noFill/>
                          </a:ln>
                          <a:solidFill>
                            <a:schemeClr val="tx1"/>
                          </a:solidFill>
                          <a:effectLst/>
                          <a:latin typeface="Arial" panose="020B0604020202020204" pitchFamily="34" charset="0"/>
                          <a:ea typeface="宋体" pitchFamily="2" charset="-122"/>
                          <a:cs typeface="Arial" panose="020B0604020202020204" pitchFamily="34" charset="0"/>
                        </a:rPr>
                        <a:t>23-31 </a:t>
                      </a: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Aug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SA5#139e</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11-20 Oct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SA5#140e</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15-24 Nov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2021 meeting calendar</a:t>
            </a:r>
            <a:endParaRPr lang="en-GB" sz="3600" dirty="0"/>
          </a:p>
        </p:txBody>
      </p:sp>
    </p:spTree>
    <p:extLst>
      <p:ext uri="{BB962C8B-B14F-4D97-AF65-F5344CB8AC3E}">
        <p14:creationId xmlns:p14="http://schemas.microsoft.com/office/powerpoint/2010/main" val="22011926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357682341"/>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50</a:t>
                      </a:r>
                      <a:r>
                        <a:rPr lang="en-US" altLang="zh-CN" sz="1100" kern="1200" dirty="0">
                          <a:solidFill>
                            <a:schemeClr val="dk1"/>
                          </a:solidFill>
                          <a:effectLst/>
                          <a:latin typeface="Arial" panose="020B0604020202020204" pitchFamily="34" charset="0"/>
                          <a:ea typeface="+mn-ea"/>
                          <a:cs typeface="+mn-cs"/>
                        </a:rPr>
                        <a:t>% -&gt; 65%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SP-201082</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(03/2022)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MATRIXX Software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80638"/>
            <a:ext cx="11269350" cy="3600986"/>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32.847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Update if Communication Service Provider (CSP) and Network Slice Provider (NSP) are the same for</a:t>
            </a:r>
          </a:p>
          <a:p>
            <a:pPr marL="1503363" lvl="2"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Solution#3.1 Volume aggregation by NS Tenant CCS</a:t>
            </a:r>
          </a:p>
          <a:p>
            <a:pPr marL="1503363" lvl="2"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Solution#6.1 NS Tenant CCS separated from UE CCS</a:t>
            </a:r>
          </a:p>
          <a:p>
            <a:pPr marL="1503363" lvl="2"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Solution#7.1 Duration determination by NS Tenant CCS</a:t>
            </a:r>
          </a:p>
          <a:p>
            <a:pPr marL="893763" lvl="1"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Update Evaluation of Key issue #3</a:t>
            </a:r>
          </a:p>
          <a:p>
            <a:pPr marL="893763" lvl="1" indent="-285750" defTabSz="1219170" eaLnBrk="1" fontAlgn="auto" hangingPunct="1">
              <a:spcBef>
                <a:spcPts val="0"/>
              </a:spcBef>
              <a:spcAft>
                <a:spcPts val="0"/>
              </a:spcAft>
              <a:buFont typeface="Wingdings" panose="05000000000000000000" pitchFamily="2" charset="2"/>
              <a:buChar char="§"/>
              <a:defRPr/>
            </a:pPr>
            <a:r>
              <a:rPr lang="en-GB" sz="1800" dirty="0">
                <a:latin typeface="Calibri" pitchFamily="34" charset="0"/>
                <a:ea typeface="宋体" pitchFamily="2" charset="-122"/>
                <a:cs typeface="Arial" charset="0"/>
              </a:rPr>
              <a:t>Addition of background about NSPA Charging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key issue on two different maximum types used by OAM and NSACF</a:t>
            </a: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32.847 (email approval S5-216489)</a:t>
            </a:r>
            <a:endParaRPr lang="en-US" sz="14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Send TR 32.847 for Information</a:t>
            </a:r>
            <a:endParaRPr lang="en-US" sz="17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64906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255833409"/>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153555">
                  <a:extLst>
                    <a:ext uri="{9D8B030D-6E8A-4147-A177-3AD203B41FA5}">
                      <a16:colId xmlns:a16="http://schemas.microsoft.com/office/drawing/2014/main" val="23408469"/>
                    </a:ext>
                  </a:extLst>
                </a:gridCol>
                <a:gridCol w="2724347">
                  <a:extLst>
                    <a:ext uri="{9D8B030D-6E8A-4147-A177-3AD203B41FA5}">
                      <a16:colId xmlns:a16="http://schemas.microsoft.com/office/drawing/2014/main" val="1386727148"/>
                    </a:ext>
                  </a:extLst>
                </a:gridCol>
                <a:gridCol w="923827">
                  <a:extLst>
                    <a:ext uri="{9D8B030D-6E8A-4147-A177-3AD203B41FA5}">
                      <a16:colId xmlns:a16="http://schemas.microsoft.com/office/drawing/2014/main" val="4240727412"/>
                    </a:ext>
                  </a:extLst>
                </a:gridCol>
                <a:gridCol w="886119">
                  <a:extLst>
                    <a:ext uri="{9D8B030D-6E8A-4147-A177-3AD203B41FA5}">
                      <a16:colId xmlns:a16="http://schemas.microsoft.com/office/drawing/2014/main" val="20003"/>
                    </a:ext>
                  </a:extLst>
                </a:gridCol>
                <a:gridCol w="838986">
                  <a:extLst>
                    <a:ext uri="{9D8B030D-6E8A-4147-A177-3AD203B41FA5}">
                      <a16:colId xmlns:a16="http://schemas.microsoft.com/office/drawing/2014/main" val="20006"/>
                    </a:ext>
                  </a:extLst>
                </a:gridCol>
                <a:gridCol w="961534">
                  <a:extLst>
                    <a:ext uri="{9D8B030D-6E8A-4147-A177-3AD203B41FA5}">
                      <a16:colId xmlns:a16="http://schemas.microsoft.com/office/drawing/2014/main" val="1675550634"/>
                    </a:ext>
                  </a:extLst>
                </a:gridCol>
                <a:gridCol w="1055802">
                  <a:extLst>
                    <a:ext uri="{9D8B030D-6E8A-4147-A177-3AD203B41FA5}">
                      <a16:colId xmlns:a16="http://schemas.microsoft.com/office/drawing/2014/main" val="20007"/>
                    </a:ext>
                  </a:extLst>
                </a:gridCol>
                <a:gridCol w="970961">
                  <a:extLst>
                    <a:ext uri="{9D8B030D-6E8A-4147-A177-3AD203B41FA5}">
                      <a16:colId xmlns:a16="http://schemas.microsoft.com/office/drawing/2014/main" val="20004"/>
                    </a:ext>
                  </a:extLst>
                </a:gridCol>
                <a:gridCol w="1780081">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FS_NCHF_Ph2</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a:t>
                      </a:r>
                      <a:r>
                        <a:rPr lang="en-US" sz="1100" b="0" kern="1200" dirty="0" err="1">
                          <a:solidFill>
                            <a:schemeClr val="tx1"/>
                          </a:solidFill>
                          <a:effectLst/>
                          <a:latin typeface="Arial" panose="020B0604020202020204" pitchFamily="34" charset="0"/>
                          <a:ea typeface="+mn-ea"/>
                          <a:cs typeface="Arial" panose="020B0604020202020204" pitchFamily="34" charset="0"/>
                        </a:rPr>
                        <a:t>Nchf</a:t>
                      </a:r>
                      <a:r>
                        <a:rPr lang="en-US" sz="1100" b="0" kern="1200" dirty="0">
                          <a:solidFill>
                            <a:schemeClr val="tx1"/>
                          </a:solidFill>
                          <a:effectLst/>
                          <a:latin typeface="Arial" panose="020B0604020202020204" pitchFamily="34" charset="0"/>
                          <a:ea typeface="+mn-ea"/>
                          <a:cs typeface="Arial" panose="020B0604020202020204" pitchFamily="34" charset="0"/>
                        </a:rPr>
                        <a:t> charging services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a:t>
                      </a:r>
                      <a:r>
                        <a:rPr lang="en-US" altLang="zh-CN" sz="1100" kern="1200" dirty="0">
                          <a:solidFill>
                            <a:schemeClr val="dk1"/>
                          </a:solidFill>
                          <a:effectLst/>
                          <a:latin typeface="Arial" panose="020B0604020202020204" pitchFamily="34" charset="0"/>
                          <a:ea typeface="+mn-ea"/>
                          <a:cs typeface="+mn-cs"/>
                        </a:rPr>
                        <a:t>%-&gt;  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FS_NCHF_Ph2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26762"/>
            <a:ext cx="11269350" cy="2523768"/>
          </a:xfrm>
          <a:prstGeom prst="rect">
            <a:avLst/>
          </a:prstGeom>
          <a:noFill/>
          <a:ln>
            <a:noFill/>
          </a:ln>
        </p:spPr>
        <p:txBody>
          <a:bodyPr wrap="square">
            <a:spAutoFit/>
          </a:bodyPr>
          <a:lstStyle/>
          <a:p>
            <a:pPr defTabSz="1219170" eaLnBrk="1" fontAlgn="auto" hangingPunct="1">
              <a:spcBef>
                <a:spcPts val="0"/>
              </a:spcBef>
              <a:spcAft>
                <a:spcPts val="0"/>
              </a:spcAft>
              <a:defRPr/>
            </a:pPr>
            <a:endParaRPr lang="fr-FR" sz="1800" dirty="0">
              <a:latin typeface="Calibri" pitchFamily="34" charset="0"/>
              <a:ea typeface="宋体" pitchFamily="2" charset="-122"/>
              <a:cs typeface="Arial" charset="0"/>
            </a:endParaRPr>
          </a:p>
          <a:p>
            <a:pPr marL="285750" marR="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28.826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Structure and introduction of the study </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Two new topics on enhancement of rating input and non-blocking mode </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New use cases for trigger without usage and size of charging information</a:t>
            </a: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28.826 (email approval S5-216490)</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995489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312138485"/>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49861">
                  <a:extLst>
                    <a:ext uri="{9D8B030D-6E8A-4147-A177-3AD203B41FA5}">
                      <a16:colId xmlns:a16="http://schemas.microsoft.com/office/drawing/2014/main" val="23408469"/>
                    </a:ext>
                  </a:extLst>
                </a:gridCol>
                <a:gridCol w="22260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15030">
                  <a:extLst>
                    <a:ext uri="{9D8B030D-6E8A-4147-A177-3AD203B41FA5}">
                      <a16:colId xmlns:a16="http://schemas.microsoft.com/office/drawing/2014/main" val="20003"/>
                    </a:ext>
                  </a:extLst>
                </a:gridCol>
                <a:gridCol w="860725">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FS_CHROAM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5G roaming charging architecture for wholesale and retail scenarios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10</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a:solidFill>
                            <a:schemeClr val="dk1"/>
                          </a:solidFill>
                          <a:effectLst/>
                          <a:latin typeface="Arial" panose="020B0604020202020204" pitchFamily="34" charset="0"/>
                          <a:ea typeface="+mn-ea"/>
                          <a:cs typeface="+mn-cs"/>
                        </a:rPr>
                        <a:t>TR 28.827</a:t>
                      </a:r>
                      <a:endParaRPr lang="en-US"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FS_CHROAM</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17026" y="2908422"/>
            <a:ext cx="11269350" cy="3123932"/>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Some clarification of business roles, use cases and key issues.</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Three new use cases were added, two for retail and one for wholesale.</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solutions for conveying charging from visited MNO to home MNO and charging in visited MNO for wholesale charging towards home MNO.</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Addition of architectures SBI and reference point architectures for </a:t>
            </a:r>
            <a:r>
              <a:rPr lang="en-US" sz="1800" dirty="0" err="1">
                <a:latin typeface="Calibri" pitchFamily="34" charset="0"/>
                <a:ea typeface="宋体" pitchFamily="2" charset="-122"/>
                <a:cs typeface="Arial" charset="0"/>
              </a:rPr>
              <a:t>for</a:t>
            </a:r>
            <a:r>
              <a:rPr lang="en-US" sz="1800" dirty="0">
                <a:latin typeface="Calibri" pitchFamily="34" charset="0"/>
                <a:ea typeface="宋体" pitchFamily="2" charset="-122"/>
                <a:cs typeface="Arial" charset="0"/>
              </a:rPr>
              <a:t> several solutions.</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New use cases for MVNO with and without CHF</a:t>
            </a: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Correction of solution architectures.</a:t>
            </a:r>
          </a:p>
          <a:p>
            <a:pPr lvl="1" indent="0" defTabSz="1219170" eaLnBrk="1" fontAlgn="auto" hangingPunct="1">
              <a:spcBef>
                <a:spcPts val="0"/>
              </a:spcBef>
              <a:spcAft>
                <a:spcPts val="0"/>
              </a:spcAft>
              <a:defRPr/>
            </a:pPr>
            <a:endParaRPr lang="en-US" sz="1700" dirty="0">
              <a:latin typeface="Calibri" pitchFamily="34" charset="0"/>
              <a:ea typeface="宋体" pitchFamily="2" charset="-122"/>
              <a:cs typeface="Arial" charset="0"/>
            </a:endParaRP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28.827 (email approval S5-216491)</a:t>
            </a:r>
          </a:p>
        </p:txBody>
      </p:sp>
    </p:spTree>
    <p:extLst>
      <p:ext uri="{BB962C8B-B14F-4D97-AF65-F5344CB8AC3E}">
        <p14:creationId xmlns:p14="http://schemas.microsoft.com/office/powerpoint/2010/main" val="29426768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800" y="465326"/>
            <a:ext cx="9112251" cy="1143000"/>
          </a:xfrm>
        </p:spPr>
        <p:txBody>
          <a:bodyPr/>
          <a:lstStyle/>
          <a:p>
            <a:r>
              <a:rPr lang="sv-SE" sz="3200" dirty="0"/>
              <a:t>Charging TRs / TSs sent to SA#94e</a:t>
            </a:r>
            <a:br>
              <a:rPr lang="sv-SE" sz="3200" dirty="0"/>
            </a:br>
            <a:endParaRPr lang="sv-SE" sz="32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36505776"/>
              </p:ext>
            </p:extLst>
          </p:nvPr>
        </p:nvGraphicFramePr>
        <p:xfrm>
          <a:off x="207852" y="2173542"/>
          <a:ext cx="10460148" cy="2684398"/>
        </p:xfrm>
        <a:graphic>
          <a:graphicData uri="http://schemas.openxmlformats.org/drawingml/2006/table">
            <a:tbl>
              <a:tblPr firstRow="1" bandRow="1">
                <a:tableStyleId>{5C22544A-7EE6-4342-B048-85BDC9FD1C3A}</a:tableStyleId>
              </a:tblPr>
              <a:tblGrid>
                <a:gridCol w="1210693">
                  <a:extLst>
                    <a:ext uri="{9D8B030D-6E8A-4147-A177-3AD203B41FA5}">
                      <a16:colId xmlns:a16="http://schemas.microsoft.com/office/drawing/2014/main" val="570476699"/>
                    </a:ext>
                  </a:extLst>
                </a:gridCol>
                <a:gridCol w="6246936">
                  <a:extLst>
                    <a:ext uri="{9D8B030D-6E8A-4147-A177-3AD203B41FA5}">
                      <a16:colId xmlns:a16="http://schemas.microsoft.com/office/drawing/2014/main" val="2618836924"/>
                    </a:ext>
                  </a:extLst>
                </a:gridCol>
                <a:gridCol w="3002519">
                  <a:extLst>
                    <a:ext uri="{9D8B030D-6E8A-4147-A177-3AD203B41FA5}">
                      <a16:colId xmlns:a16="http://schemas.microsoft.com/office/drawing/2014/main" val="3016348962"/>
                    </a:ext>
                  </a:extLst>
                </a:gridCol>
              </a:tblGrid>
              <a:tr h="809122">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46899">
                <a:tc>
                  <a:txBody>
                    <a:bodyPr/>
                    <a:lstStyle/>
                    <a:p>
                      <a:pPr algn="l" fontAlgn="t"/>
                      <a:r>
                        <a:rPr lang="en-GB" sz="1600" b="0" i="0" u="none" strike="noStrike" dirty="0">
                          <a:solidFill>
                            <a:srgbClr val="000000"/>
                          </a:solidFill>
                          <a:effectLst/>
                          <a:latin typeface="+mn-lt"/>
                        </a:rPr>
                        <a:t>SP-211421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TR 28.816 Study on charging aspects of 5GS </a:t>
                      </a:r>
                      <a:r>
                        <a:rPr lang="en-US" sz="1600" b="0" i="0" u="none" strike="noStrike" kern="1200" dirty="0" err="1">
                          <a:solidFill>
                            <a:srgbClr val="000000"/>
                          </a:solidFill>
                          <a:effectLst/>
                          <a:latin typeface="+mn-lt"/>
                          <a:ea typeface="+mn-ea"/>
                          <a:cs typeface="+mn-cs"/>
                        </a:rPr>
                        <a:t>CIoT</a:t>
                      </a:r>
                      <a:endParaRPr lang="en-US"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6899">
                <a:tc>
                  <a:txBody>
                    <a:bodyPr/>
                    <a:lstStyle/>
                    <a:p>
                      <a:pPr algn="l" fontAlgn="t"/>
                      <a:r>
                        <a:rPr lang="en-GB" sz="1600" b="0" i="0" u="none" strike="noStrike">
                          <a:solidFill>
                            <a:srgbClr val="000000"/>
                          </a:solidFill>
                          <a:effectLst/>
                          <a:latin typeface="+mn-lt"/>
                        </a:rPr>
                        <a:t>SP-211422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TR 28.822 Study on charging aspect of 5G LAN-type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46899">
                <a:tc>
                  <a:txBody>
                    <a:bodyPr/>
                    <a:lstStyle/>
                    <a:p>
                      <a:pPr algn="l" fontAlgn="t"/>
                      <a:r>
                        <a:rPr lang="en-GB" sz="1600" b="0" i="0" u="none" strike="noStrike">
                          <a:solidFill>
                            <a:srgbClr val="000000"/>
                          </a:solidFill>
                          <a:effectLst/>
                          <a:latin typeface="+mn-lt"/>
                        </a:rPr>
                        <a:t>SP-211423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TR 32.846 Study on charging aspects of Proximity-based Services (</a:t>
                      </a:r>
                      <a:r>
                        <a:rPr lang="en-US" sz="1600" b="0" i="0" u="none" strike="noStrike" kern="1200" dirty="0" err="1">
                          <a:solidFill>
                            <a:srgbClr val="000000"/>
                          </a:solidFill>
                          <a:effectLst/>
                          <a:latin typeface="+mn-lt"/>
                          <a:ea typeface="+mn-ea"/>
                          <a:cs typeface="+mn-cs"/>
                        </a:rPr>
                        <a:t>ProSe</a:t>
                      </a:r>
                      <a:r>
                        <a:rPr lang="en-US" sz="1600" b="0" i="0" u="none" strike="noStrike" kern="1200" dirty="0">
                          <a:solidFill>
                            <a:srgbClr val="000000"/>
                          </a:solidFill>
                          <a:effectLst/>
                          <a:latin typeface="+mn-lt"/>
                          <a:ea typeface="+mn-ea"/>
                          <a:cs typeface="+mn-cs"/>
                        </a:rPr>
                        <a:t>)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972610"/>
                  </a:ext>
                </a:extLst>
              </a:tr>
              <a:tr h="346899">
                <a:tc>
                  <a:txBody>
                    <a:bodyPr/>
                    <a:lstStyle/>
                    <a:p>
                      <a:pPr algn="l" fontAlgn="t"/>
                      <a:r>
                        <a:rPr lang="en-GB" sz="1600" b="0" i="0" u="none" strike="noStrike" dirty="0">
                          <a:solidFill>
                            <a:srgbClr val="000000"/>
                          </a:solidFill>
                          <a:effectLst/>
                          <a:latin typeface="+mn-lt"/>
                        </a:rPr>
                        <a:t>SP-211424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TR 32.847 Study on Charging Aspects for Network Slicing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3818469"/>
                  </a:ext>
                </a:extLst>
              </a:tr>
              <a:tr h="346899">
                <a:tc>
                  <a:txBody>
                    <a:bodyPr/>
                    <a:lstStyle/>
                    <a:p>
                      <a:pPr algn="l" fontAlgn="t"/>
                      <a:r>
                        <a:rPr lang="sv-SE" sz="1600" b="0" i="0" u="none" strike="noStrike" kern="1200" dirty="0">
                          <a:solidFill>
                            <a:srgbClr val="000000"/>
                          </a:solidFill>
                          <a:effectLst/>
                          <a:latin typeface="+mn-lt"/>
                          <a:ea typeface="+mn-ea"/>
                          <a:cs typeface="+mn-cs"/>
                        </a:rPr>
                        <a:t>SP-211540</a:t>
                      </a:r>
                      <a:endParaRPr lang="en-GB"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TR 28.815 Study on charging aspects of edge computing</a:t>
                      </a:r>
                      <a:endParaRPr lang="en-US" sz="16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7820161"/>
                  </a:ext>
                </a:extLst>
              </a:tr>
            </a:tbl>
          </a:graphicData>
        </a:graphic>
      </p:graphicFrame>
    </p:spTree>
    <p:extLst>
      <p:ext uri="{BB962C8B-B14F-4D97-AF65-F5344CB8AC3E}">
        <p14:creationId xmlns:p14="http://schemas.microsoft.com/office/powerpoint/2010/main" val="1010747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4172909244"/>
              </p:ext>
            </p:extLst>
          </p:nvPr>
        </p:nvGraphicFramePr>
        <p:xfrm>
          <a:off x="1788067" y="2051908"/>
          <a:ext cx="8156033" cy="177221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GB" sz="1600" b="0" i="0" u="none" strike="noStrike" kern="1200" dirty="0">
                          <a:solidFill>
                            <a:srgbClr val="000000"/>
                          </a:solidFill>
                          <a:effectLst/>
                          <a:latin typeface="+mn-lt"/>
                          <a:ea typeface="+mn-ea"/>
                          <a:cs typeface="+mn-cs"/>
                        </a:rPr>
                        <a:t>SP-211454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kern="1200" dirty="0">
                          <a:solidFill>
                            <a:srgbClr val="000000"/>
                          </a:solidFill>
                          <a:effectLst/>
                          <a:latin typeface="+mn-lt"/>
                          <a:ea typeface="+mn-ea"/>
                          <a:cs typeface="+mn-cs"/>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GB" sz="1600" b="0" i="0" u="none" strike="noStrike" kern="1200" dirty="0">
                          <a:solidFill>
                            <a:srgbClr val="000000"/>
                          </a:solidFill>
                          <a:effectLst/>
                          <a:latin typeface="+mn-lt"/>
                          <a:ea typeface="+mn-ea"/>
                          <a:cs typeface="+mn-cs"/>
                        </a:rPr>
                        <a:t>SP-211485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kern="1200" dirty="0">
                          <a:solidFill>
                            <a:srgbClr val="000000"/>
                          </a:solidFill>
                          <a:effectLst/>
                          <a:latin typeface="+mn-lt"/>
                          <a:ea typeface="+mn-ea"/>
                          <a:cs typeface="+mn-cs"/>
                        </a:rPr>
                        <a:t>TEI16 Batch 2 </a:t>
                      </a:r>
                      <a:endParaRPr lang="en-US" sz="16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lang="en-GB" sz="1600" b="0" i="0" u="none" strike="noStrike" kern="1200" dirty="0">
                          <a:solidFill>
                            <a:srgbClr val="000000"/>
                          </a:solidFill>
                          <a:effectLst/>
                          <a:latin typeface="+mn-lt"/>
                          <a:ea typeface="+mn-ea"/>
                          <a:cs typeface="+mn-cs"/>
                        </a:rPr>
                        <a:t>SP-211463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kern="1200" dirty="0">
                          <a:solidFill>
                            <a:srgbClr val="000000"/>
                          </a:solidFill>
                          <a:effectLst/>
                          <a:latin typeface="+mn-lt"/>
                          <a:ea typeface="+mn-ea"/>
                          <a:cs typeface="+mn-cs"/>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34507379"/>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82938" y="72032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3435004429"/>
              </p:ext>
            </p:extLst>
          </p:nvPr>
        </p:nvGraphicFramePr>
        <p:xfrm>
          <a:off x="1882938" y="1832988"/>
          <a:ext cx="7570942" cy="2241373"/>
        </p:xfrm>
        <a:graphic>
          <a:graphicData uri="http://schemas.openxmlformats.org/drawingml/2006/table">
            <a:tbl>
              <a:tblPr firstRow="1" bandRow="1">
                <a:tableStyleId>{5C22544A-7EE6-4342-B048-85BDC9FD1C3A}</a:tableStyleId>
              </a:tblPr>
              <a:tblGrid>
                <a:gridCol w="1273849">
                  <a:extLst>
                    <a:ext uri="{9D8B030D-6E8A-4147-A177-3AD203B41FA5}">
                      <a16:colId xmlns:a16="http://schemas.microsoft.com/office/drawing/2014/main" val="570476699"/>
                    </a:ext>
                  </a:extLst>
                </a:gridCol>
                <a:gridCol w="6297093">
                  <a:extLst>
                    <a:ext uri="{9D8B030D-6E8A-4147-A177-3AD203B41FA5}">
                      <a16:colId xmlns:a16="http://schemas.microsoft.com/office/drawing/2014/main" val="2618836924"/>
                    </a:ext>
                  </a:extLst>
                </a:gridCol>
              </a:tblGrid>
              <a:tr h="545446">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412257">
                <a:tc>
                  <a:txBody>
                    <a:bodyPr/>
                    <a:lstStyle/>
                    <a:p>
                      <a:pPr algn="l" fontAlgn="t"/>
                      <a:r>
                        <a:rPr lang="en-GB" sz="1400" b="0" i="0" u="none" strike="noStrike" dirty="0">
                          <a:solidFill>
                            <a:srgbClr val="000000"/>
                          </a:solidFill>
                          <a:effectLst/>
                          <a:latin typeface="+mn-lt"/>
                        </a:rPr>
                        <a:t>SP-211479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Charging aspects of Proximity-based Services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7890">
                <a:tc>
                  <a:txBody>
                    <a:bodyPr/>
                    <a:lstStyle/>
                    <a:p>
                      <a:pPr algn="l" fontAlgn="t"/>
                      <a:r>
                        <a:rPr lang="en-GB" sz="1400" b="0" i="0" u="none" strike="noStrike">
                          <a:solidFill>
                            <a:srgbClr val="000000"/>
                          </a:solidFill>
                          <a:effectLst/>
                          <a:latin typeface="+mn-lt"/>
                        </a:rPr>
                        <a:t>SP-211480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Charging Aspects of 5G LAN VN Group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427890">
                <a:tc>
                  <a:txBody>
                    <a:bodyPr/>
                    <a:lstStyle/>
                    <a:p>
                      <a:pPr algn="l" fontAlgn="t"/>
                      <a:r>
                        <a:rPr lang="en-GB" sz="1400" b="0" i="0" u="none" strike="noStrike">
                          <a:solidFill>
                            <a:srgbClr val="000000"/>
                          </a:solidFill>
                          <a:effectLst/>
                          <a:latin typeface="+mn-lt"/>
                        </a:rPr>
                        <a:t>SP-211481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427890">
                <a:tc>
                  <a:txBody>
                    <a:bodyPr/>
                    <a:lstStyle/>
                    <a:p>
                      <a:pPr algn="l" fontAlgn="t"/>
                      <a:r>
                        <a:rPr lang="en-GB" sz="1400" b="0" i="0" u="none" strike="noStrike">
                          <a:solidFill>
                            <a:srgbClr val="000000"/>
                          </a:solidFill>
                          <a:effectLst/>
                          <a:latin typeface="+mn-lt"/>
                        </a:rPr>
                        <a:t>SP-211482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580431074"/>
              </p:ext>
            </p:extLst>
          </p:nvPr>
        </p:nvGraphicFramePr>
        <p:xfrm>
          <a:off x="1353438" y="1279220"/>
          <a:ext cx="8669869" cy="4813329"/>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560">
                <a:tc>
                  <a:txBody>
                    <a:bodyPr/>
                    <a:lstStyle/>
                    <a:p>
                      <a:pPr algn="l" fontAlgn="t"/>
                      <a:r>
                        <a:rPr lang="en-GB" sz="1400" b="0" i="0" u="none" strike="noStrike" dirty="0">
                          <a:solidFill>
                            <a:srgbClr val="000000"/>
                          </a:solidFill>
                          <a:effectLst/>
                          <a:latin typeface="+mn-lt"/>
                        </a:rPr>
                        <a:t>SP-211452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955">
                <a:tc>
                  <a:txBody>
                    <a:bodyPr/>
                    <a:lstStyle/>
                    <a:p>
                      <a:pPr algn="l" fontAlgn="t"/>
                      <a:r>
                        <a:rPr lang="en-GB" sz="1400" b="0" i="0" u="none" strike="noStrike">
                          <a:solidFill>
                            <a:srgbClr val="000000"/>
                          </a:solidFill>
                          <a:effectLst/>
                          <a:latin typeface="+mn-lt"/>
                        </a:rPr>
                        <a:t>SP-211453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Rel-17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lang="en-GB" sz="1400" b="0" i="0" u="none" strike="noStrike" dirty="0">
                          <a:solidFill>
                            <a:srgbClr val="000000"/>
                          </a:solidFill>
                          <a:effectLst/>
                          <a:latin typeface="+mn-lt"/>
                        </a:rPr>
                        <a:t>SP-211455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Network slice provisioning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GB" sz="1400" b="0" i="0" u="none" strike="noStrike">
                          <a:solidFill>
                            <a:srgbClr val="000000"/>
                          </a:solidFill>
                          <a:effectLst/>
                          <a:latin typeface="+mn-lt"/>
                        </a:rPr>
                        <a:t>SP-211456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GB" sz="1400" b="0" i="0" u="none" strike="noStrike">
                          <a:solidFill>
                            <a:srgbClr val="000000"/>
                          </a:solidFill>
                          <a:effectLst/>
                          <a:latin typeface="+mn-lt"/>
                        </a:rPr>
                        <a:t>SP-211457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6305">
                <a:tc>
                  <a:txBody>
                    <a:bodyPr/>
                    <a:lstStyle/>
                    <a:p>
                      <a:pPr algn="l" fontAlgn="t"/>
                      <a:r>
                        <a:rPr lang="en-GB" sz="1400" b="0" i="0" u="none" strike="noStrike">
                          <a:solidFill>
                            <a:srgbClr val="000000"/>
                          </a:solidFill>
                          <a:effectLst/>
                          <a:latin typeface="+mn-lt"/>
                        </a:rPr>
                        <a:t>SP-211458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7391">
                <a:tc>
                  <a:txBody>
                    <a:bodyPr/>
                    <a:lstStyle/>
                    <a:p>
                      <a:pPr algn="l" fontAlgn="t"/>
                      <a:r>
                        <a:rPr lang="en-GB" sz="1400" b="0" i="0" u="none" strike="noStrike">
                          <a:solidFill>
                            <a:srgbClr val="000000"/>
                          </a:solidFill>
                          <a:effectLst/>
                          <a:latin typeface="+mn-lt"/>
                        </a:rPr>
                        <a:t>SP-211459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Enhancements on EE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17391">
                <a:tc>
                  <a:txBody>
                    <a:bodyPr/>
                    <a:lstStyle/>
                    <a:p>
                      <a:pPr algn="l" fontAlgn="t"/>
                      <a:r>
                        <a:rPr lang="en-GB" sz="1400" b="0" i="0" u="none" strike="noStrike">
                          <a:solidFill>
                            <a:srgbClr val="000000"/>
                          </a:solidFill>
                          <a:effectLst/>
                          <a:latin typeface="+mn-lt"/>
                        </a:rPr>
                        <a:t>SP-211460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Rel-16 CRs on Energy efficiency of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GB" sz="1400" b="0" i="0" u="none" strike="noStrike">
                          <a:solidFill>
                            <a:srgbClr val="000000"/>
                          </a:solidFill>
                          <a:effectLst/>
                          <a:latin typeface="+mn-lt"/>
                        </a:rPr>
                        <a:t>SP-211461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Plug and connect support for management of Network Functions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GB" sz="1400" b="0" i="0" u="none" strike="noStrike">
                          <a:solidFill>
                            <a:srgbClr val="000000"/>
                          </a:solidFill>
                          <a:effectLst/>
                          <a:latin typeface="+mn-lt"/>
                        </a:rPr>
                        <a:t>SP-211462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Rel-16 CRs on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GB" sz="1400" b="0" i="0" u="none" strike="noStrike" dirty="0">
                          <a:solidFill>
                            <a:srgbClr val="000000"/>
                          </a:solidFill>
                          <a:effectLst/>
                          <a:latin typeface="+mn-lt"/>
                        </a:rPr>
                        <a:t>SP-211464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Rel-16 CRs on Enhancement of 3GPP management system for multiple tenant environment support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GB" sz="1400" b="0" i="0" u="none" strike="noStrike">
                          <a:solidFill>
                            <a:srgbClr val="000000"/>
                          </a:solidFill>
                          <a:effectLst/>
                          <a:latin typeface="+mn-lt"/>
                        </a:rPr>
                        <a:t>SP-211465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Rel-17 CRs on Improved support for NSA in the service-based management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GB" sz="1400" b="0" i="0" u="none" strike="noStrike">
                          <a:solidFill>
                            <a:srgbClr val="000000"/>
                          </a:solidFill>
                          <a:effectLst/>
                          <a:latin typeface="+mn-lt"/>
                        </a:rPr>
                        <a:t>SP-211466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74422671"/>
              </p:ext>
            </p:extLst>
          </p:nvPr>
        </p:nvGraphicFramePr>
        <p:xfrm>
          <a:off x="1353438" y="1279220"/>
          <a:ext cx="8669869" cy="4813329"/>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560">
                <a:tc>
                  <a:txBody>
                    <a:bodyPr/>
                    <a:lstStyle/>
                    <a:p>
                      <a:pPr algn="l" fontAlgn="t"/>
                      <a:r>
                        <a:rPr lang="en-GB" sz="1400" b="0" i="0" u="none" strike="noStrike" dirty="0">
                          <a:solidFill>
                            <a:srgbClr val="000000"/>
                          </a:solidFill>
                          <a:effectLst/>
                          <a:latin typeface="+mn-lt"/>
                        </a:rPr>
                        <a:t>SP-211467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Discovery of management services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955">
                <a:tc>
                  <a:txBody>
                    <a:bodyPr/>
                    <a:lstStyle/>
                    <a:p>
                      <a:pPr algn="l" fontAlgn="t"/>
                      <a:r>
                        <a:rPr lang="en-GB" sz="1400" b="0" i="0" u="none" strike="noStrike">
                          <a:solidFill>
                            <a:srgbClr val="000000"/>
                          </a:solidFill>
                          <a:effectLst/>
                          <a:latin typeface="+mn-lt"/>
                        </a:rPr>
                        <a:t>SP-211468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Access control for management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lang="en-GB" sz="1400" b="0" i="0" u="none" strike="noStrike">
                          <a:solidFill>
                            <a:srgbClr val="000000"/>
                          </a:solidFill>
                          <a:effectLst/>
                          <a:latin typeface="+mn-lt"/>
                        </a:rPr>
                        <a:t>SP-211469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enhancements of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GB" sz="1400" b="0" i="0" u="none" strike="noStrike">
                          <a:solidFill>
                            <a:srgbClr val="000000"/>
                          </a:solidFill>
                          <a:effectLst/>
                          <a:latin typeface="+mn-lt"/>
                        </a:rPr>
                        <a:t>SP-211470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Rel-16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GB" sz="1400" b="0" i="0" u="none" strike="noStrike">
                          <a:solidFill>
                            <a:srgbClr val="000000"/>
                          </a:solidFill>
                          <a:effectLst/>
                          <a:latin typeface="+mn-lt"/>
                        </a:rPr>
                        <a:t>SP-211471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6305">
                <a:tc>
                  <a:txBody>
                    <a:bodyPr/>
                    <a:lstStyle/>
                    <a:p>
                      <a:pPr algn="l" fontAlgn="t"/>
                      <a:r>
                        <a:rPr lang="en-GB" sz="1400" b="0" i="0" u="none" strike="noStrike">
                          <a:solidFill>
                            <a:srgbClr val="000000"/>
                          </a:solidFill>
                          <a:effectLst/>
                          <a:latin typeface="+mn-lt"/>
                        </a:rPr>
                        <a:t>SP-211472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Rel-16 CRs on Methodology for 5G management specifications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7391">
                <a:tc>
                  <a:txBody>
                    <a:bodyPr/>
                    <a:lstStyle/>
                    <a:p>
                      <a:pPr algn="l" fontAlgn="t"/>
                      <a:r>
                        <a:rPr lang="en-GB" sz="1400" b="0" i="0" u="none" strike="noStrike">
                          <a:solidFill>
                            <a:srgbClr val="000000"/>
                          </a:solidFill>
                          <a:effectLst/>
                          <a:latin typeface="+mn-lt"/>
                        </a:rPr>
                        <a:t>SP-211473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17391">
                <a:tc>
                  <a:txBody>
                    <a:bodyPr/>
                    <a:lstStyle/>
                    <a:p>
                      <a:pPr algn="l" fontAlgn="t"/>
                      <a:r>
                        <a:rPr lang="en-GB" sz="1400" b="0" i="0" u="none" strike="noStrike">
                          <a:solidFill>
                            <a:srgbClr val="000000"/>
                          </a:solidFill>
                          <a:effectLst/>
                          <a:latin typeface="+mn-lt"/>
                        </a:rPr>
                        <a:t>SP-211474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GB" sz="1400" b="0" i="0" u="none" strike="noStrike">
                          <a:solidFill>
                            <a:srgbClr val="000000"/>
                          </a:solidFill>
                          <a:effectLst/>
                          <a:latin typeface="+mn-lt"/>
                        </a:rPr>
                        <a:t>SP-211475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a:solidFill>
                            <a:srgbClr val="000000"/>
                          </a:solidFill>
                          <a:effectLst/>
                          <a:latin typeface="+mn-lt"/>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GB" sz="1400" b="0" i="0" u="none" strike="noStrike">
                          <a:solidFill>
                            <a:srgbClr val="000000"/>
                          </a:solidFill>
                          <a:effectLst/>
                          <a:latin typeface="+mn-lt"/>
                        </a:rPr>
                        <a:t>SP-211476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GB" sz="1400" b="0" i="0" u="none" strike="noStrike">
                          <a:solidFill>
                            <a:srgbClr val="000000"/>
                          </a:solidFill>
                          <a:effectLst/>
                          <a:latin typeface="+mn-lt"/>
                        </a:rPr>
                        <a:t>SP-211477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n-lt"/>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GB" sz="1400" b="0" i="0" u="none" strike="noStrike">
                          <a:solidFill>
                            <a:srgbClr val="000000"/>
                          </a:solidFill>
                          <a:effectLst/>
                          <a:latin typeface="+mn-lt"/>
                        </a:rPr>
                        <a:t>SP-211478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Rel-15 CRs on Network Resource Model (NRM)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GB" sz="1400" b="0" i="0" u="none" strike="noStrike" dirty="0">
                          <a:solidFill>
                            <a:srgbClr val="000000"/>
                          </a:solidFill>
                          <a:effectLst/>
                          <a:latin typeface="+mn-lt"/>
                        </a:rPr>
                        <a:t>SP-211483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n-lt"/>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3303" y="490323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4" name="图片 3"/>
          <p:cNvPicPr>
            <a:picLocks noChangeAspect="1"/>
          </p:cNvPicPr>
          <p:nvPr/>
        </p:nvPicPr>
        <p:blipFill>
          <a:blip r:embed="rId2"/>
          <a:stretch>
            <a:fillRect/>
          </a:stretch>
        </p:blipFill>
        <p:spPr>
          <a:xfrm>
            <a:off x="891337" y="270164"/>
            <a:ext cx="5099195" cy="2957945"/>
          </a:xfrm>
          <a:prstGeom prst="rect">
            <a:avLst/>
          </a:prstGeom>
        </p:spPr>
      </p:pic>
      <p:pic>
        <p:nvPicPr>
          <p:cNvPr id="5" name="图片 4"/>
          <p:cNvPicPr>
            <a:picLocks noChangeAspect="1"/>
          </p:cNvPicPr>
          <p:nvPr/>
        </p:nvPicPr>
        <p:blipFill>
          <a:blip r:embed="rId3"/>
          <a:stretch>
            <a:fillRect/>
          </a:stretch>
        </p:blipFill>
        <p:spPr>
          <a:xfrm>
            <a:off x="6206838" y="1620983"/>
            <a:ext cx="5084617" cy="2946162"/>
          </a:xfrm>
          <a:prstGeom prst="rect">
            <a:avLst/>
          </a:prstGeom>
        </p:spPr>
      </p:pic>
      <p:pic>
        <p:nvPicPr>
          <p:cNvPr id="8" name="图片 7"/>
          <p:cNvPicPr>
            <a:picLocks noChangeAspect="1"/>
          </p:cNvPicPr>
          <p:nvPr/>
        </p:nvPicPr>
        <p:blipFill>
          <a:blip r:embed="rId4"/>
          <a:stretch>
            <a:fillRect/>
          </a:stretch>
        </p:blipFill>
        <p:spPr>
          <a:xfrm>
            <a:off x="891337" y="3256095"/>
            <a:ext cx="5116784" cy="2978452"/>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236133031"/>
              </p:ext>
            </p:extLst>
          </p:nvPr>
        </p:nvGraphicFramePr>
        <p:xfrm>
          <a:off x="1215189" y="1398741"/>
          <a:ext cx="9029178" cy="4850261"/>
        </p:xfrm>
        <a:graphic>
          <a:graphicData uri="http://schemas.openxmlformats.org/drawingml/2006/table">
            <a:tbl>
              <a:tblPr/>
              <a:tblGrid>
                <a:gridCol w="1540043">
                  <a:extLst>
                    <a:ext uri="{9D8B030D-6E8A-4147-A177-3AD203B41FA5}">
                      <a16:colId xmlns:a16="http://schemas.microsoft.com/office/drawing/2014/main" val="20000"/>
                    </a:ext>
                  </a:extLst>
                </a:gridCol>
                <a:gridCol w="2550694">
                  <a:extLst>
                    <a:ext uri="{9D8B030D-6E8A-4147-A177-3AD203B41FA5}">
                      <a16:colId xmlns:a16="http://schemas.microsoft.com/office/drawing/2014/main" val="20001"/>
                    </a:ext>
                  </a:extLst>
                </a:gridCol>
                <a:gridCol w="1500771">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17-26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4-12/13 Apr 2022 (TBD)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9-17/18 May 2022 (TBD)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5/6 Jul 2022 (TBD)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SA5#145bis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10-14 Oct 2022 TBC (potential ad-hoc)</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described and agreed in S5-216002</a:t>
            </a:r>
          </a:p>
          <a:p>
            <a:r>
              <a:rPr lang="sv-SE" sz="2000" dirty="0"/>
              <a:t>Stable - Based on experiences from over one year of e-meetings – but still some fine-tuning improvements made at each meeting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Inclusive </a:t>
            </a:r>
            <a:r>
              <a:rPr lang="fr-FR" dirty="0" err="1"/>
              <a:t>language</a:t>
            </a:r>
            <a:r>
              <a:rPr lang="fr-FR" dirty="0"/>
              <a:t> </a:t>
            </a:r>
            <a:r>
              <a:rPr lang="fr-FR" dirty="0" err="1"/>
              <a:t>review</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166730"/>
            <a:ext cx="9715030" cy="4014614"/>
          </a:xfrm>
        </p:spPr>
        <p:txBody>
          <a:bodyPr/>
          <a:lstStyle/>
          <a:p>
            <a:r>
              <a:rPr lang="en-GB" sz="2000" dirty="0">
                <a:latin typeface="Calibri" panose="020F0502020204030204" pitchFamily="34" charset="0"/>
              </a:rPr>
              <a:t>No new CRs found necessary for 2G-3G in existing Rel-17 TSs</a:t>
            </a:r>
          </a:p>
          <a:p>
            <a:r>
              <a:rPr lang="en-GB" sz="2000" dirty="0">
                <a:latin typeface="Calibri" panose="020F0502020204030204" pitchFamily="34" charset="0"/>
              </a:rPr>
              <a:t>New review expected after MCC “automatic upgrade” of Rel-16 TSs to Rel-17</a:t>
            </a:r>
            <a:endParaRPr lang="en-US" sz="2000" dirty="0"/>
          </a:p>
          <a:p>
            <a:pPr lvl="1"/>
            <a:endParaRPr lang="en-US" sz="1500" dirty="0"/>
          </a:p>
          <a:p>
            <a:pPr lvl="1"/>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9464420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OpenAPI </a:t>
            </a:r>
            <a:r>
              <a:rPr lang="fr-FR" dirty="0" err="1"/>
              <a:t>Task</a:t>
            </a:r>
            <a:r>
              <a:rPr lang="fr-FR" dirty="0"/>
              <a:t> Force</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968029" y="1806122"/>
            <a:ext cx="9618405" cy="4014614"/>
          </a:xfrm>
        </p:spPr>
        <p:txBody>
          <a:bodyPr/>
          <a:lstStyle/>
          <a:p>
            <a:r>
              <a:rPr lang="en-GB" sz="2000" dirty="0">
                <a:latin typeface="Calibri" panose="020F0502020204030204" pitchFamily="34" charset="0"/>
              </a:rPr>
              <a:t>SA5 submitted a document with detailed technical comments and questions to the Task Force reflector in July, after a detailed discussion about the key issues. As a summary, we are already aligned with CT on some of the general guidelines, while we invited to a discussion or had questions on some guidelines where we are not yet aligned.</a:t>
            </a:r>
          </a:p>
          <a:p>
            <a:r>
              <a:rPr lang="en-GB" sz="2000" dirty="0">
                <a:latin typeface="Calibri" panose="020F0502020204030204" pitchFamily="34" charset="0"/>
              </a:rPr>
              <a:t>Unfortunately, there was no response to the SA5 document on the reflector since then. </a:t>
            </a:r>
          </a:p>
          <a:p>
            <a:r>
              <a:rPr lang="en-GB" sz="2000" dirty="0">
                <a:latin typeface="Calibri" panose="020F0502020204030204" pitchFamily="34" charset="0"/>
              </a:rPr>
              <a:t>Meanwhile we have at least found a methodology and process for OpenAPI and Forge that works for SA5 (which we assume is also the case for other WGs).</a:t>
            </a:r>
          </a:p>
          <a:p>
            <a:r>
              <a:rPr lang="en-GB" sz="2000" dirty="0">
                <a:latin typeface="Calibri" panose="020F0502020204030204" pitchFamily="34" charset="0"/>
              </a:rPr>
              <a:t>Therefore, we ask SA for guidance on the next step.</a:t>
            </a:r>
          </a:p>
          <a:p>
            <a:r>
              <a:rPr lang="en-GB" sz="2000" dirty="0">
                <a:latin typeface="Calibri" panose="020F0502020204030204" pitchFamily="34" charset="0"/>
              </a:rPr>
              <a:t>We also noted that there is a new contribution from SA3-LI related to this matter: </a:t>
            </a:r>
            <a:r>
              <a:rPr lang="en-GB" sz="1800" dirty="0">
                <a:effectLst/>
                <a:latin typeface="Segoe UI" panose="020B0502040204020203" pitchFamily="34" charset="0"/>
                <a:ea typeface="Times New Roman" panose="02020603050405020304" pitchFamily="18" charset="0"/>
              </a:rPr>
              <a:t>SP-211535</a:t>
            </a:r>
            <a:r>
              <a:rPr lang="en-GB" sz="2000" dirty="0">
                <a:effectLst/>
                <a:latin typeface="Calibri" panose="020F0502020204030204" pitchFamily="34" charset="0"/>
                <a:ea typeface="Times New Roman" panose="02020603050405020304" pitchFamily="18" charset="0"/>
              </a:rPr>
              <a:t>.</a:t>
            </a:r>
            <a:endParaRPr lang="en-US" sz="2000" dirty="0"/>
          </a:p>
          <a:p>
            <a:pPr lvl="1"/>
            <a:endParaRPr lang="en-US" sz="1500" dirty="0"/>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343912222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OAM Work Items / Study Items (1)</a:t>
            </a:r>
          </a:p>
        </p:txBody>
      </p:sp>
      <p:graphicFrame>
        <p:nvGraphicFramePr>
          <p:cNvPr id="3" name="表格 2"/>
          <p:cNvGraphicFramePr>
            <a:graphicFrameLocks noGrp="1"/>
          </p:cNvGraphicFramePr>
          <p:nvPr>
            <p:extLst>
              <p:ext uri="{D42A27DB-BD31-4B8C-83A1-F6EECF244321}">
                <p14:modId xmlns:p14="http://schemas.microsoft.com/office/powerpoint/2010/main" val="469389995"/>
              </p:ext>
            </p:extLst>
          </p:nvPr>
        </p:nvGraphicFramePr>
        <p:xfrm>
          <a:off x="1190798" y="1172405"/>
          <a:ext cx="8017998" cy="5113101"/>
        </p:xfrm>
        <a:graphic>
          <a:graphicData uri="http://schemas.openxmlformats.org/drawingml/2006/table">
            <a:tbl>
              <a:tblPr/>
              <a:tblGrid>
                <a:gridCol w="1695719">
                  <a:extLst>
                    <a:ext uri="{9D8B030D-6E8A-4147-A177-3AD203B41FA5}">
                      <a16:colId xmlns:a16="http://schemas.microsoft.com/office/drawing/2014/main" val="20000"/>
                    </a:ext>
                  </a:extLst>
                </a:gridCol>
                <a:gridCol w="6322279">
                  <a:extLst>
                    <a:ext uri="{9D8B030D-6E8A-4147-A177-3AD203B41FA5}">
                      <a16:colId xmlns:a16="http://schemas.microsoft.com/office/drawing/2014/main" val="20003"/>
                    </a:ext>
                  </a:extLst>
                </a:gridCol>
              </a:tblGrid>
              <a:tr h="35756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340963">
                <a:tc>
                  <a:txBody>
                    <a:bodyPr/>
                    <a:lstStyle/>
                    <a:p>
                      <a:pPr algn="l" fontAlgn="t"/>
                      <a:r>
                        <a:rPr lang="en-GB" sz="1400" b="0" i="0" u="none" strike="noStrike" dirty="0">
                          <a:solidFill>
                            <a:srgbClr val="000000"/>
                          </a:solidFill>
                          <a:effectLst/>
                          <a:latin typeface="+mn-lt"/>
                        </a:rPr>
                        <a:t>SP-211426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Revised WID on Improved support for NSA in the  service-based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0963">
                <a:tc>
                  <a:txBody>
                    <a:bodyPr/>
                    <a:lstStyle/>
                    <a:p>
                      <a:pPr algn="l" fontAlgn="t"/>
                      <a:r>
                        <a:rPr lang="en-GB" sz="1400" b="0" i="0" u="none" strike="noStrike">
                          <a:solidFill>
                            <a:srgbClr val="000000"/>
                          </a:solidFill>
                          <a:effectLst/>
                          <a:latin typeface="+mn-lt"/>
                        </a:rPr>
                        <a:t>SP-211427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New SID on continuous integration continuous delivery support for 3GPP NFs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8785">
                <a:tc>
                  <a:txBody>
                    <a:bodyPr/>
                    <a:lstStyle/>
                    <a:p>
                      <a:pPr algn="l" fontAlgn="t"/>
                      <a:r>
                        <a:rPr lang="en-GB" sz="1400" b="0" i="0" u="none" strike="noStrike" dirty="0">
                          <a:solidFill>
                            <a:srgbClr val="000000"/>
                          </a:solidFill>
                          <a:effectLst/>
                          <a:latin typeface="+mn-lt"/>
                        </a:rPr>
                        <a:t>SP-211431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New WID on Self-Configuration of RAN </a:t>
                      </a:r>
                      <a:r>
                        <a:rPr lang="en-US" sz="1400" b="0" i="0" u="none" strike="noStrike" dirty="0" err="1">
                          <a:solidFill>
                            <a:srgbClr val="000000"/>
                          </a:solidFill>
                          <a:effectLst/>
                          <a:latin typeface="+mn-lt"/>
                        </a:rPr>
                        <a:t>Nes</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8785">
                <a:tc>
                  <a:txBody>
                    <a:bodyPr/>
                    <a:lstStyle/>
                    <a:p>
                      <a:pPr algn="l" fontAlgn="t"/>
                      <a:r>
                        <a:rPr lang="en-GB" sz="1400" b="0" i="0" u="none" strike="noStrike">
                          <a:solidFill>
                            <a:srgbClr val="000000"/>
                          </a:solidFill>
                          <a:effectLst/>
                          <a:latin typeface="+mn-lt"/>
                        </a:rPr>
                        <a:t>SP-211432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Fault Supervision Evolution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07744006"/>
                  </a:ext>
                </a:extLst>
              </a:tr>
              <a:tr h="398785">
                <a:tc>
                  <a:txBody>
                    <a:bodyPr/>
                    <a:lstStyle/>
                    <a:p>
                      <a:pPr algn="l" fontAlgn="t"/>
                      <a:r>
                        <a:rPr lang="en-GB" sz="1400" b="0" i="0" u="none" strike="noStrike">
                          <a:solidFill>
                            <a:srgbClr val="000000"/>
                          </a:solidFill>
                          <a:effectLst/>
                          <a:latin typeface="+mn-lt"/>
                        </a:rPr>
                        <a:t>SP-211433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Key Quality Indicators (KQIs) for 5G service experience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26999762"/>
                  </a:ext>
                </a:extLst>
              </a:tr>
              <a:tr h="398785">
                <a:tc>
                  <a:txBody>
                    <a:bodyPr/>
                    <a:lstStyle/>
                    <a:p>
                      <a:pPr algn="l" fontAlgn="t"/>
                      <a:r>
                        <a:rPr lang="en-GB" sz="1400" b="0" i="0" u="none" strike="noStrike">
                          <a:solidFill>
                            <a:srgbClr val="000000"/>
                          </a:solidFill>
                          <a:effectLst/>
                          <a:latin typeface="+mn-lt"/>
                        </a:rPr>
                        <a:t>SP-211434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WID on Network slice provisioning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7862345"/>
                  </a:ext>
                </a:extLst>
              </a:tr>
              <a:tr h="398785">
                <a:tc>
                  <a:txBody>
                    <a:bodyPr/>
                    <a:lstStyle/>
                    <a:p>
                      <a:pPr algn="l" fontAlgn="t"/>
                      <a:r>
                        <a:rPr lang="en-GB" sz="1400" b="0" i="0" u="none" strike="noStrike">
                          <a:solidFill>
                            <a:srgbClr val="000000"/>
                          </a:solidFill>
                          <a:effectLst/>
                          <a:latin typeface="+mn-lt"/>
                        </a:rPr>
                        <a:t>SP-211435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Enhancement of the management aspects related to NWDAF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84713639"/>
                  </a:ext>
                </a:extLst>
              </a:tr>
              <a:tr h="398785">
                <a:tc>
                  <a:txBody>
                    <a:bodyPr/>
                    <a:lstStyle/>
                    <a:p>
                      <a:pPr algn="l" fontAlgn="t"/>
                      <a:r>
                        <a:rPr lang="en-GB" sz="1400" b="0" i="0" u="none" strike="noStrike">
                          <a:solidFill>
                            <a:srgbClr val="000000"/>
                          </a:solidFill>
                          <a:effectLst/>
                          <a:latin typeface="+mn-lt"/>
                        </a:rPr>
                        <a:t>SP-211436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New Study on enhancement of management of non-public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18092196"/>
                  </a:ext>
                </a:extLst>
              </a:tr>
              <a:tr h="398785">
                <a:tc>
                  <a:txBody>
                    <a:bodyPr/>
                    <a:lstStyle/>
                    <a:p>
                      <a:pPr algn="l" fontAlgn="t"/>
                      <a:r>
                        <a:rPr lang="en-GB" sz="1400" b="0" i="0" u="none" strike="noStrike">
                          <a:solidFill>
                            <a:srgbClr val="000000"/>
                          </a:solidFill>
                          <a:effectLst/>
                          <a:latin typeface="+mn-lt"/>
                        </a:rPr>
                        <a:t>SP-211437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Revised Study on new aspects of EE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94714258"/>
                  </a:ext>
                </a:extLst>
              </a:tr>
              <a:tr h="398785">
                <a:tc>
                  <a:txBody>
                    <a:bodyPr/>
                    <a:lstStyle/>
                    <a:p>
                      <a:pPr algn="l" fontAlgn="t"/>
                      <a:r>
                        <a:rPr lang="en-GB" sz="1400" b="0" i="0" u="none" strike="noStrike">
                          <a:solidFill>
                            <a:srgbClr val="000000"/>
                          </a:solidFill>
                          <a:effectLst/>
                          <a:latin typeface="+mn-lt"/>
                        </a:rPr>
                        <a:t>SP-211438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Revised WID on Enhancements on EE for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4503808"/>
                  </a:ext>
                </a:extLst>
              </a:tr>
              <a:tr h="398785">
                <a:tc>
                  <a:txBody>
                    <a:bodyPr/>
                    <a:lstStyle/>
                    <a:p>
                      <a:pPr algn="l" fontAlgn="t"/>
                      <a:r>
                        <a:rPr lang="en-GB" sz="1400" b="0" i="0" u="none" strike="noStrike">
                          <a:solidFill>
                            <a:srgbClr val="000000"/>
                          </a:solidFill>
                          <a:effectLst/>
                          <a:latin typeface="+mn-lt"/>
                        </a:rPr>
                        <a:t>SP-211439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n-lt"/>
                        </a:rPr>
                        <a:t>Revised WID on Enhancements of Management Data Analytics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73779672"/>
                  </a:ext>
                </a:extLst>
              </a:tr>
              <a:tr h="398785">
                <a:tc>
                  <a:txBody>
                    <a:bodyPr/>
                    <a:lstStyle/>
                    <a:p>
                      <a:pPr algn="l" fontAlgn="t"/>
                      <a:r>
                        <a:rPr lang="en-GB" sz="1400" b="0" i="0" u="none" strike="noStrike">
                          <a:solidFill>
                            <a:srgbClr val="000000"/>
                          </a:solidFill>
                          <a:effectLst/>
                          <a:latin typeface="+mn-lt"/>
                        </a:rPr>
                        <a:t>SP-211440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n-lt"/>
                        </a:rPr>
                        <a:t>New Study on new aspects of EE for 5G networks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56326986"/>
                  </a:ext>
                </a:extLst>
              </a:tr>
            </a:tbl>
          </a:graphicData>
        </a:graphic>
      </p:graphicFrame>
    </p:spTree>
    <p:extLst>
      <p:ext uri="{BB962C8B-B14F-4D97-AF65-F5344CB8AC3E}">
        <p14:creationId xmlns:p14="http://schemas.microsoft.com/office/powerpoint/2010/main" val="11316630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54147</TotalTime>
  <Words>6491</Words>
  <Application>Microsoft Office PowerPoint</Application>
  <PresentationFormat>Widescreen</PresentationFormat>
  <Paragraphs>1352</Paragraphs>
  <Slides>38</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Segoe UI</vt:lpstr>
      <vt:lpstr>Times New Roman</vt:lpstr>
      <vt:lpstr>Wingdings</vt:lpstr>
      <vt:lpstr>Office Theme</vt:lpstr>
      <vt:lpstr>    SA5 Status Report to SA#94-e  Charging Management (CH) Operation, Administration, Maintenance &amp; Provisioning (OAM&amp;P)  </vt:lpstr>
      <vt:lpstr>SA5 leadership</vt:lpstr>
      <vt:lpstr>2021 meeting calendar</vt:lpstr>
      <vt:lpstr>2022 meeting calendar</vt:lpstr>
      <vt:lpstr>E-meeting process</vt:lpstr>
      <vt:lpstr>Inclusive language review</vt:lpstr>
      <vt:lpstr>OpenAPI Task Force</vt:lpstr>
      <vt:lpstr>OAM WIs/SIs</vt:lpstr>
      <vt:lpstr>PowerPoint Presentation</vt:lpstr>
      <vt:lpstr>PowerPoint Presentation</vt:lpstr>
      <vt:lpstr>Overview of Rel-17 SA5 OAM ongoing WIs/SIs</vt:lpstr>
      <vt:lpstr>Overview of Rel-18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TRs / TSs sent to SA#94e </vt:lpstr>
      <vt:lpstr>Charging (CH) WIs/SIs</vt:lpstr>
      <vt:lpstr>PowerPoint Presentation</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Charging TRs / TSs sent to SA#94e </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365</cp:revision>
  <dcterms:created xsi:type="dcterms:W3CDTF">2019-03-13T01:38:36Z</dcterms:created>
  <dcterms:modified xsi:type="dcterms:W3CDTF">2021-12-08T22:53:25Z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